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0" r:id="rId5"/>
    <p:sldId id="261" r:id="rId6"/>
    <p:sldId id="262" r:id="rId7"/>
    <p:sldId id="270" r:id="rId8"/>
    <p:sldId id="271" r:id="rId9"/>
    <p:sldId id="282" r:id="rId10"/>
    <p:sldId id="283"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96" d="100"/>
          <a:sy n="96" d="100"/>
        </p:scale>
        <p:origin x="77" y="91"/>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2.png"/><Relationship Id="rId6" Type="http://schemas.openxmlformats.org/officeDocument/2006/relationships/image" Target="../media/image18.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6.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2.png"/><Relationship Id="rId6" Type="http://schemas.openxmlformats.org/officeDocument/2006/relationships/image" Target="../media/image18.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6.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B47C1AD0-8BF1-48CC-B532-1984C17116D1}"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40184E5-CEA0-45AA-8245-47873AE9CD2B}">
      <dgm:prSet/>
      <dgm:spPr/>
      <dgm:t>
        <a:bodyPr/>
        <a:lstStyle/>
        <a:p>
          <a:r>
            <a:rPr lang="en-TT"/>
            <a:t>Vulnerability assessment study with respect to Sargassum landfall</a:t>
          </a:r>
          <a:endParaRPr lang="en-US"/>
        </a:p>
      </dgm:t>
    </dgm:pt>
    <dgm:pt modelId="{95FD0637-DC32-4B04-9D73-B984C6740384}" type="parTrans" cxnId="{D6B9E211-969F-4D98-9A80-07E5501067CF}">
      <dgm:prSet/>
      <dgm:spPr/>
      <dgm:t>
        <a:bodyPr/>
        <a:lstStyle/>
        <a:p>
          <a:endParaRPr lang="en-US"/>
        </a:p>
      </dgm:t>
    </dgm:pt>
    <dgm:pt modelId="{C8A69D2D-FAFA-4EEA-9D03-D4882DF210C9}" type="sibTrans" cxnId="{D6B9E211-969F-4D98-9A80-07E5501067CF}">
      <dgm:prSet/>
      <dgm:spPr/>
      <dgm:t>
        <a:bodyPr/>
        <a:lstStyle/>
        <a:p>
          <a:endParaRPr lang="en-US"/>
        </a:p>
      </dgm:t>
    </dgm:pt>
    <dgm:pt modelId="{8C81B79C-5C93-40BC-B3EE-F62A1FC5614E}">
      <dgm:prSet/>
      <dgm:spPr/>
      <dgm:t>
        <a:bodyPr/>
        <a:lstStyle/>
        <a:p>
          <a:r>
            <a:rPr lang="en-TT"/>
            <a:t>Coordination for the provision of early warning to coastal stakeholders</a:t>
          </a:r>
          <a:endParaRPr lang="en-US"/>
        </a:p>
      </dgm:t>
    </dgm:pt>
    <dgm:pt modelId="{3333EB48-BFF1-47B4-87CB-F295F7A415AC}" type="parTrans" cxnId="{3A3B4E02-13E9-4D61-84C1-9361231D5639}">
      <dgm:prSet/>
      <dgm:spPr/>
      <dgm:t>
        <a:bodyPr/>
        <a:lstStyle/>
        <a:p>
          <a:endParaRPr lang="en-US"/>
        </a:p>
      </dgm:t>
    </dgm:pt>
    <dgm:pt modelId="{9AC03656-3AF0-4C4C-A4BD-D98D8A9EFEFB}" type="sibTrans" cxnId="{3A3B4E02-13E9-4D61-84C1-9361231D5639}">
      <dgm:prSet/>
      <dgm:spPr/>
      <dgm:t>
        <a:bodyPr/>
        <a:lstStyle/>
        <a:p>
          <a:endParaRPr lang="en-US"/>
        </a:p>
      </dgm:t>
    </dgm:pt>
    <dgm:pt modelId="{6DC85856-3A0A-4CD7-923B-DF42906D088F}">
      <dgm:prSet/>
      <dgm:spPr/>
      <dgm:t>
        <a:bodyPr/>
        <a:lstStyle/>
        <a:p>
          <a:r>
            <a:rPr lang="en-TT"/>
            <a:t>Development of a communication strategy </a:t>
          </a:r>
          <a:endParaRPr lang="en-US"/>
        </a:p>
      </dgm:t>
    </dgm:pt>
    <dgm:pt modelId="{4B9D02A1-3078-4F3E-8BAF-F00C47E81D9C}" type="parTrans" cxnId="{3555418D-8C6D-4CBA-B8E5-29B6D10831BB}">
      <dgm:prSet/>
      <dgm:spPr/>
      <dgm:t>
        <a:bodyPr/>
        <a:lstStyle/>
        <a:p>
          <a:endParaRPr lang="en-US"/>
        </a:p>
      </dgm:t>
    </dgm:pt>
    <dgm:pt modelId="{FD72C1EA-1920-48FE-8DF8-3E7349B5BFB2}" type="sibTrans" cxnId="{3555418D-8C6D-4CBA-B8E5-29B6D10831BB}">
      <dgm:prSet/>
      <dgm:spPr/>
      <dgm:t>
        <a:bodyPr/>
        <a:lstStyle/>
        <a:p>
          <a:endParaRPr lang="en-US"/>
        </a:p>
      </dgm:t>
    </dgm:pt>
    <dgm:pt modelId="{4D20879D-3D81-46D9-B481-8C610602033E}">
      <dgm:prSet/>
      <dgm:spPr/>
      <dgm:t>
        <a:bodyPr/>
        <a:lstStyle/>
        <a:p>
          <a:r>
            <a:rPr lang="en-TT"/>
            <a:t>Management of a coordinated-response and clean-up in affected beaches/communities</a:t>
          </a:r>
          <a:endParaRPr lang="en-US"/>
        </a:p>
      </dgm:t>
    </dgm:pt>
    <dgm:pt modelId="{04F10306-8EC8-4045-92C8-185DAD4D50FE}" type="parTrans" cxnId="{30D54475-0134-4467-9754-B22E13D6FF7F}">
      <dgm:prSet/>
      <dgm:spPr/>
      <dgm:t>
        <a:bodyPr/>
        <a:lstStyle/>
        <a:p>
          <a:endParaRPr lang="en-US"/>
        </a:p>
      </dgm:t>
    </dgm:pt>
    <dgm:pt modelId="{9595E126-84D5-479B-B7DF-FB2F070389A8}" type="sibTrans" cxnId="{30D54475-0134-4467-9754-B22E13D6FF7F}">
      <dgm:prSet/>
      <dgm:spPr/>
      <dgm:t>
        <a:bodyPr/>
        <a:lstStyle/>
        <a:p>
          <a:endParaRPr lang="en-US"/>
        </a:p>
      </dgm:t>
    </dgm:pt>
    <dgm:pt modelId="{251D814C-C99A-4151-BCA0-9FE507B45E9D}">
      <dgm:prSet/>
      <dgm:spPr/>
      <dgm:t>
        <a:bodyPr/>
        <a:lstStyle/>
        <a:p>
          <a:r>
            <a:rPr lang="en-TT"/>
            <a:t>Oversight for the disposal of and/or approaches for the utilisation of plant material </a:t>
          </a:r>
          <a:endParaRPr lang="en-US"/>
        </a:p>
      </dgm:t>
    </dgm:pt>
    <dgm:pt modelId="{9A12470B-5BBF-4E0E-955A-074156270B77}" type="parTrans" cxnId="{D29A4B9D-036D-4413-8B51-719216E36C46}">
      <dgm:prSet/>
      <dgm:spPr/>
      <dgm:t>
        <a:bodyPr/>
        <a:lstStyle/>
        <a:p>
          <a:endParaRPr lang="en-US"/>
        </a:p>
      </dgm:t>
    </dgm:pt>
    <dgm:pt modelId="{86DCDE66-7C9E-426F-9D00-E74E9B9D7A67}" type="sibTrans" cxnId="{D29A4B9D-036D-4413-8B51-719216E36C46}">
      <dgm:prSet/>
      <dgm:spPr/>
      <dgm:t>
        <a:bodyPr/>
        <a:lstStyle/>
        <a:p>
          <a:endParaRPr lang="en-US"/>
        </a:p>
      </dgm:t>
    </dgm:pt>
    <dgm:pt modelId="{4ADE1796-1795-4F1C-A868-DA2E145B2802}">
      <dgm:prSet/>
      <dgm:spPr/>
      <dgm:t>
        <a:bodyPr/>
        <a:lstStyle/>
        <a:p>
          <a:r>
            <a:rPr lang="en-TT"/>
            <a:t>Oversight and establishment of a research and monitoring agenda </a:t>
          </a:r>
          <a:endParaRPr lang="en-US"/>
        </a:p>
      </dgm:t>
    </dgm:pt>
    <dgm:pt modelId="{40BE246C-F540-47D3-AF5F-1A96388D2C32}" type="parTrans" cxnId="{AA194E8C-20C7-4516-99A6-D1B3A3E2E8B6}">
      <dgm:prSet/>
      <dgm:spPr/>
      <dgm:t>
        <a:bodyPr/>
        <a:lstStyle/>
        <a:p>
          <a:endParaRPr lang="en-US"/>
        </a:p>
      </dgm:t>
    </dgm:pt>
    <dgm:pt modelId="{ED157CF0-A6D4-4890-B5E9-E17052E3E14C}" type="sibTrans" cxnId="{AA194E8C-20C7-4516-99A6-D1B3A3E2E8B6}">
      <dgm:prSet/>
      <dgm:spPr/>
      <dgm:t>
        <a:bodyPr/>
        <a:lstStyle/>
        <a:p>
          <a:endParaRPr lang="en-US"/>
        </a:p>
      </dgm:t>
    </dgm:pt>
    <dgm:pt modelId="{66232F44-B0C3-49B5-BB76-D76DB8C22C1F}">
      <dgm:prSet/>
      <dgm:spPr/>
      <dgm:t>
        <a:bodyPr/>
        <a:lstStyle/>
        <a:p>
          <a:r>
            <a:rPr lang="en-TT"/>
            <a:t>Implementation of a training and public education and awareness programme</a:t>
          </a:r>
          <a:endParaRPr lang="en-US"/>
        </a:p>
      </dgm:t>
    </dgm:pt>
    <dgm:pt modelId="{DB9AF80F-0873-42D0-89C8-AC36EFCA578A}" type="parTrans" cxnId="{F0132673-C595-4C68-95CD-EF4B7419FE53}">
      <dgm:prSet/>
      <dgm:spPr/>
      <dgm:t>
        <a:bodyPr/>
        <a:lstStyle/>
        <a:p>
          <a:endParaRPr lang="en-US"/>
        </a:p>
      </dgm:t>
    </dgm:pt>
    <dgm:pt modelId="{0A02DC5D-0724-4F65-A507-1FA55A54B269}" type="sibTrans" cxnId="{F0132673-C595-4C68-95CD-EF4B7419FE53}">
      <dgm:prSet/>
      <dgm:spPr/>
      <dgm:t>
        <a:bodyPr/>
        <a:lstStyle/>
        <a:p>
          <a:endParaRPr lang="en-US"/>
        </a:p>
      </dgm:t>
    </dgm:pt>
    <dgm:pt modelId="{3B4A53A9-CF8E-4C02-B4E7-1B0D7F0111EC}">
      <dgm:prSet/>
      <dgm:spPr/>
      <dgm:t>
        <a:bodyPr/>
        <a:lstStyle/>
        <a:p>
          <a:r>
            <a:rPr lang="en-TT"/>
            <a:t>Recommendations on institutional arrangements for coordination of Sargassum related events</a:t>
          </a:r>
          <a:endParaRPr lang="en-US"/>
        </a:p>
      </dgm:t>
    </dgm:pt>
    <dgm:pt modelId="{71C7790F-7725-4B8F-B35C-638D5C82593A}" type="parTrans" cxnId="{C54F9D82-2E52-4650-AF24-6C50D3B29103}">
      <dgm:prSet/>
      <dgm:spPr/>
      <dgm:t>
        <a:bodyPr/>
        <a:lstStyle/>
        <a:p>
          <a:endParaRPr lang="en-US"/>
        </a:p>
      </dgm:t>
    </dgm:pt>
    <dgm:pt modelId="{85E4DA18-18C4-40B9-A9B2-29645F33401B}" type="sibTrans" cxnId="{C54F9D82-2E52-4650-AF24-6C50D3B29103}">
      <dgm:prSet/>
      <dgm:spPr/>
      <dgm:t>
        <a:bodyPr/>
        <a:lstStyle/>
        <a:p>
          <a:endParaRPr lang="en-US"/>
        </a:p>
      </dgm:t>
    </dgm:pt>
    <dgm:pt modelId="{F8A4111D-54FB-4484-9055-C9985D6162C9}" type="pres">
      <dgm:prSet presAssocID="{B47C1AD0-8BF1-48CC-B532-1984C17116D1}" presName="root" presStyleCnt="0">
        <dgm:presLayoutVars>
          <dgm:dir/>
          <dgm:resizeHandles val="exact"/>
        </dgm:presLayoutVars>
      </dgm:prSet>
      <dgm:spPr/>
      <dgm:t>
        <a:bodyPr/>
        <a:lstStyle/>
        <a:p>
          <a:endParaRPr lang="en-US"/>
        </a:p>
      </dgm:t>
    </dgm:pt>
    <dgm:pt modelId="{01905991-CDAF-4D57-B427-AF3CB8A3AA3C}" type="pres">
      <dgm:prSet presAssocID="{B47C1AD0-8BF1-48CC-B532-1984C17116D1}" presName="container" presStyleCnt="0">
        <dgm:presLayoutVars>
          <dgm:dir/>
          <dgm:resizeHandles val="exact"/>
        </dgm:presLayoutVars>
      </dgm:prSet>
      <dgm:spPr/>
    </dgm:pt>
    <dgm:pt modelId="{8ADD1CB9-B414-4FED-A0F1-4ABDE8A73B86}" type="pres">
      <dgm:prSet presAssocID="{840184E5-CEA0-45AA-8245-47873AE9CD2B}" presName="compNode" presStyleCnt="0"/>
      <dgm:spPr/>
    </dgm:pt>
    <dgm:pt modelId="{9C2812E5-A7C9-4355-89F1-369BEB919C64}" type="pres">
      <dgm:prSet presAssocID="{840184E5-CEA0-45AA-8245-47873AE9CD2B}" presName="iconBgRect" presStyleLbl="bgShp" presStyleIdx="0" presStyleCnt="8"/>
      <dgm:spPr/>
    </dgm:pt>
    <dgm:pt modelId="{BF9C7CA9-3AED-4FF3-9EC1-B0663A115E4A}" type="pres">
      <dgm:prSet presAssocID="{840184E5-CEA0-45AA-8245-47873AE9CD2B}"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E6C16F61-36C3-44A5-9777-959B5FE1A7FF}" type="pres">
      <dgm:prSet presAssocID="{840184E5-CEA0-45AA-8245-47873AE9CD2B}" presName="spaceRect" presStyleCnt="0"/>
      <dgm:spPr/>
    </dgm:pt>
    <dgm:pt modelId="{3C5BA7EC-9075-4050-8DAA-B2D24E8EB064}" type="pres">
      <dgm:prSet presAssocID="{840184E5-CEA0-45AA-8245-47873AE9CD2B}" presName="textRect" presStyleLbl="revTx" presStyleIdx="0" presStyleCnt="8">
        <dgm:presLayoutVars>
          <dgm:chMax val="1"/>
          <dgm:chPref val="1"/>
        </dgm:presLayoutVars>
      </dgm:prSet>
      <dgm:spPr/>
      <dgm:t>
        <a:bodyPr/>
        <a:lstStyle/>
        <a:p>
          <a:endParaRPr lang="en-US"/>
        </a:p>
      </dgm:t>
    </dgm:pt>
    <dgm:pt modelId="{1BD8B1F0-F2A9-406E-98A2-A783C1F3192B}" type="pres">
      <dgm:prSet presAssocID="{C8A69D2D-FAFA-4EEA-9D03-D4882DF210C9}" presName="sibTrans" presStyleLbl="sibTrans2D1" presStyleIdx="0" presStyleCnt="0"/>
      <dgm:spPr/>
      <dgm:t>
        <a:bodyPr/>
        <a:lstStyle/>
        <a:p>
          <a:endParaRPr lang="en-US"/>
        </a:p>
      </dgm:t>
    </dgm:pt>
    <dgm:pt modelId="{D26E9E33-30B3-4300-B4FD-9B40938668B4}" type="pres">
      <dgm:prSet presAssocID="{8C81B79C-5C93-40BC-B3EE-F62A1FC5614E}" presName="compNode" presStyleCnt="0"/>
      <dgm:spPr/>
    </dgm:pt>
    <dgm:pt modelId="{77CAB51F-386E-47B1-BFFE-CF4C1D748C10}" type="pres">
      <dgm:prSet presAssocID="{8C81B79C-5C93-40BC-B3EE-F62A1FC5614E}" presName="iconBgRect" presStyleLbl="bgShp" presStyleIdx="1" presStyleCnt="8"/>
      <dgm:spPr/>
    </dgm:pt>
    <dgm:pt modelId="{B147AB37-39F6-4116-9364-2C4738013ED8}" type="pres">
      <dgm:prSet presAssocID="{8C81B79C-5C93-40BC-B3EE-F62A1FC5614E}"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Anchor"/>
        </a:ext>
      </dgm:extLst>
    </dgm:pt>
    <dgm:pt modelId="{14A6DC12-76E0-4C63-891B-C32D9CDA1000}" type="pres">
      <dgm:prSet presAssocID="{8C81B79C-5C93-40BC-B3EE-F62A1FC5614E}" presName="spaceRect" presStyleCnt="0"/>
      <dgm:spPr/>
    </dgm:pt>
    <dgm:pt modelId="{F94E5B70-BE07-4E44-A61E-24EDB6C35738}" type="pres">
      <dgm:prSet presAssocID="{8C81B79C-5C93-40BC-B3EE-F62A1FC5614E}" presName="textRect" presStyleLbl="revTx" presStyleIdx="1" presStyleCnt="8">
        <dgm:presLayoutVars>
          <dgm:chMax val="1"/>
          <dgm:chPref val="1"/>
        </dgm:presLayoutVars>
      </dgm:prSet>
      <dgm:spPr/>
      <dgm:t>
        <a:bodyPr/>
        <a:lstStyle/>
        <a:p>
          <a:endParaRPr lang="en-US"/>
        </a:p>
      </dgm:t>
    </dgm:pt>
    <dgm:pt modelId="{B03920D4-617B-44C3-8B65-660296937990}" type="pres">
      <dgm:prSet presAssocID="{9AC03656-3AF0-4C4C-A4BD-D98D8A9EFEFB}" presName="sibTrans" presStyleLbl="sibTrans2D1" presStyleIdx="0" presStyleCnt="0"/>
      <dgm:spPr/>
      <dgm:t>
        <a:bodyPr/>
        <a:lstStyle/>
        <a:p>
          <a:endParaRPr lang="en-US"/>
        </a:p>
      </dgm:t>
    </dgm:pt>
    <dgm:pt modelId="{5DE570D8-605B-48B7-86F8-80228740EE5D}" type="pres">
      <dgm:prSet presAssocID="{6DC85856-3A0A-4CD7-923B-DF42906D088F}" presName="compNode" presStyleCnt="0"/>
      <dgm:spPr/>
    </dgm:pt>
    <dgm:pt modelId="{4E6F031F-0A4F-4F54-8256-E32DF123BA9C}" type="pres">
      <dgm:prSet presAssocID="{6DC85856-3A0A-4CD7-923B-DF42906D088F}" presName="iconBgRect" presStyleLbl="bgShp" presStyleIdx="2" presStyleCnt="8"/>
      <dgm:spPr/>
    </dgm:pt>
    <dgm:pt modelId="{6E602950-4183-43AD-80E2-77B7B30609AD}" type="pres">
      <dgm:prSet presAssocID="{6DC85856-3A0A-4CD7-923B-DF42906D088F}"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376DD482-0583-4090-983A-DD13002D02AD}" type="pres">
      <dgm:prSet presAssocID="{6DC85856-3A0A-4CD7-923B-DF42906D088F}" presName="spaceRect" presStyleCnt="0"/>
      <dgm:spPr/>
    </dgm:pt>
    <dgm:pt modelId="{0C4AEABD-0C8A-4488-BAB7-B300B040848E}" type="pres">
      <dgm:prSet presAssocID="{6DC85856-3A0A-4CD7-923B-DF42906D088F}" presName="textRect" presStyleLbl="revTx" presStyleIdx="2" presStyleCnt="8">
        <dgm:presLayoutVars>
          <dgm:chMax val="1"/>
          <dgm:chPref val="1"/>
        </dgm:presLayoutVars>
      </dgm:prSet>
      <dgm:spPr/>
      <dgm:t>
        <a:bodyPr/>
        <a:lstStyle/>
        <a:p>
          <a:endParaRPr lang="en-US"/>
        </a:p>
      </dgm:t>
    </dgm:pt>
    <dgm:pt modelId="{FD7CC45F-3800-4632-96D8-FF490AB5814F}" type="pres">
      <dgm:prSet presAssocID="{FD72C1EA-1920-48FE-8DF8-3E7349B5BFB2}" presName="sibTrans" presStyleLbl="sibTrans2D1" presStyleIdx="0" presStyleCnt="0"/>
      <dgm:spPr/>
      <dgm:t>
        <a:bodyPr/>
        <a:lstStyle/>
        <a:p>
          <a:endParaRPr lang="en-US"/>
        </a:p>
      </dgm:t>
    </dgm:pt>
    <dgm:pt modelId="{21731F2D-31DE-4BE4-AA53-C6C93C8B08E9}" type="pres">
      <dgm:prSet presAssocID="{4D20879D-3D81-46D9-B481-8C610602033E}" presName="compNode" presStyleCnt="0"/>
      <dgm:spPr/>
    </dgm:pt>
    <dgm:pt modelId="{5DF9DD60-A2A6-4500-9704-8F40EEBE339A}" type="pres">
      <dgm:prSet presAssocID="{4D20879D-3D81-46D9-B481-8C610602033E}" presName="iconBgRect" presStyleLbl="bgShp" presStyleIdx="3" presStyleCnt="8"/>
      <dgm:spPr/>
    </dgm:pt>
    <dgm:pt modelId="{6BC9F4FE-F841-4683-9912-0148C7EE5DC7}" type="pres">
      <dgm:prSet presAssocID="{4D20879D-3D81-46D9-B481-8C610602033E}"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rab"/>
        </a:ext>
      </dgm:extLst>
    </dgm:pt>
    <dgm:pt modelId="{409081F7-A406-496D-9E48-2B3147977E3B}" type="pres">
      <dgm:prSet presAssocID="{4D20879D-3D81-46D9-B481-8C610602033E}" presName="spaceRect" presStyleCnt="0"/>
      <dgm:spPr/>
    </dgm:pt>
    <dgm:pt modelId="{7E120F48-1CC9-41D8-A67C-F5E44392D7A1}" type="pres">
      <dgm:prSet presAssocID="{4D20879D-3D81-46D9-B481-8C610602033E}" presName="textRect" presStyleLbl="revTx" presStyleIdx="3" presStyleCnt="8">
        <dgm:presLayoutVars>
          <dgm:chMax val="1"/>
          <dgm:chPref val="1"/>
        </dgm:presLayoutVars>
      </dgm:prSet>
      <dgm:spPr/>
      <dgm:t>
        <a:bodyPr/>
        <a:lstStyle/>
        <a:p>
          <a:endParaRPr lang="en-US"/>
        </a:p>
      </dgm:t>
    </dgm:pt>
    <dgm:pt modelId="{3DF1BB94-CEF9-4956-98EE-913B2C763661}" type="pres">
      <dgm:prSet presAssocID="{9595E126-84D5-479B-B7DF-FB2F070389A8}" presName="sibTrans" presStyleLbl="sibTrans2D1" presStyleIdx="0" presStyleCnt="0"/>
      <dgm:spPr/>
      <dgm:t>
        <a:bodyPr/>
        <a:lstStyle/>
        <a:p>
          <a:endParaRPr lang="en-US"/>
        </a:p>
      </dgm:t>
    </dgm:pt>
    <dgm:pt modelId="{C0823920-82C1-43A3-90A8-B9E7A9C1DA5E}" type="pres">
      <dgm:prSet presAssocID="{251D814C-C99A-4151-BCA0-9FE507B45E9D}" presName="compNode" presStyleCnt="0"/>
      <dgm:spPr/>
    </dgm:pt>
    <dgm:pt modelId="{7286B4C3-828F-460C-8E89-0180766D74D5}" type="pres">
      <dgm:prSet presAssocID="{251D814C-C99A-4151-BCA0-9FE507B45E9D}" presName="iconBgRect" presStyleLbl="bgShp" presStyleIdx="4" presStyleCnt="8"/>
      <dgm:spPr/>
    </dgm:pt>
    <dgm:pt modelId="{4EA22F03-A945-42EB-BFCA-20ABD25BFFBF}" type="pres">
      <dgm:prSet presAssocID="{251D814C-C99A-4151-BCA0-9FE507B45E9D}"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Bulldozer"/>
        </a:ext>
      </dgm:extLst>
    </dgm:pt>
    <dgm:pt modelId="{DB8644B0-7BCC-465E-A53B-E4C9D6C5F54A}" type="pres">
      <dgm:prSet presAssocID="{251D814C-C99A-4151-BCA0-9FE507B45E9D}" presName="spaceRect" presStyleCnt="0"/>
      <dgm:spPr/>
    </dgm:pt>
    <dgm:pt modelId="{2C8D9CBA-E316-4E09-8780-60D3BA7EE03E}" type="pres">
      <dgm:prSet presAssocID="{251D814C-C99A-4151-BCA0-9FE507B45E9D}" presName="textRect" presStyleLbl="revTx" presStyleIdx="4" presStyleCnt="8">
        <dgm:presLayoutVars>
          <dgm:chMax val="1"/>
          <dgm:chPref val="1"/>
        </dgm:presLayoutVars>
      </dgm:prSet>
      <dgm:spPr/>
      <dgm:t>
        <a:bodyPr/>
        <a:lstStyle/>
        <a:p>
          <a:endParaRPr lang="en-US"/>
        </a:p>
      </dgm:t>
    </dgm:pt>
    <dgm:pt modelId="{9ADAF8B2-A72F-42CF-B7DE-3C58A84A7901}" type="pres">
      <dgm:prSet presAssocID="{86DCDE66-7C9E-426F-9D00-E74E9B9D7A67}" presName="sibTrans" presStyleLbl="sibTrans2D1" presStyleIdx="0" presStyleCnt="0"/>
      <dgm:spPr/>
      <dgm:t>
        <a:bodyPr/>
        <a:lstStyle/>
        <a:p>
          <a:endParaRPr lang="en-US"/>
        </a:p>
      </dgm:t>
    </dgm:pt>
    <dgm:pt modelId="{A81F7B2B-0767-4FC2-B4BC-99A8FA1334D2}" type="pres">
      <dgm:prSet presAssocID="{4ADE1796-1795-4F1C-A868-DA2E145B2802}" presName="compNode" presStyleCnt="0"/>
      <dgm:spPr/>
    </dgm:pt>
    <dgm:pt modelId="{125857AD-ABA9-4346-AAB1-029EAD7B6905}" type="pres">
      <dgm:prSet presAssocID="{4ADE1796-1795-4F1C-A868-DA2E145B2802}" presName="iconBgRect" presStyleLbl="bgShp" presStyleIdx="5" presStyleCnt="8"/>
      <dgm:spPr/>
    </dgm:pt>
    <dgm:pt modelId="{8AC9B822-1E01-4D85-9AC1-89F73838E2C3}" type="pres">
      <dgm:prSet presAssocID="{4ADE1796-1795-4F1C-A868-DA2E145B2802}"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Check List"/>
        </a:ext>
      </dgm:extLst>
    </dgm:pt>
    <dgm:pt modelId="{E8767CB0-25F7-4E3F-B25A-0CA9FD2EABB9}" type="pres">
      <dgm:prSet presAssocID="{4ADE1796-1795-4F1C-A868-DA2E145B2802}" presName="spaceRect" presStyleCnt="0"/>
      <dgm:spPr/>
    </dgm:pt>
    <dgm:pt modelId="{392887A7-2B0F-4921-BABC-E846D50C1B4D}" type="pres">
      <dgm:prSet presAssocID="{4ADE1796-1795-4F1C-A868-DA2E145B2802}" presName="textRect" presStyleLbl="revTx" presStyleIdx="5" presStyleCnt="8">
        <dgm:presLayoutVars>
          <dgm:chMax val="1"/>
          <dgm:chPref val="1"/>
        </dgm:presLayoutVars>
      </dgm:prSet>
      <dgm:spPr/>
      <dgm:t>
        <a:bodyPr/>
        <a:lstStyle/>
        <a:p>
          <a:endParaRPr lang="en-US"/>
        </a:p>
      </dgm:t>
    </dgm:pt>
    <dgm:pt modelId="{5FBE1175-9D70-4513-9941-D111A2DE55BA}" type="pres">
      <dgm:prSet presAssocID="{ED157CF0-A6D4-4890-B5E9-E17052E3E14C}" presName="sibTrans" presStyleLbl="sibTrans2D1" presStyleIdx="0" presStyleCnt="0"/>
      <dgm:spPr/>
      <dgm:t>
        <a:bodyPr/>
        <a:lstStyle/>
        <a:p>
          <a:endParaRPr lang="en-US"/>
        </a:p>
      </dgm:t>
    </dgm:pt>
    <dgm:pt modelId="{6C34096D-D011-4679-9B1A-EE58C34B4709}" type="pres">
      <dgm:prSet presAssocID="{66232F44-B0C3-49B5-BB76-D76DB8C22C1F}" presName="compNode" presStyleCnt="0"/>
      <dgm:spPr/>
    </dgm:pt>
    <dgm:pt modelId="{C0F662FC-3658-4D51-8A57-AA65D893496B}" type="pres">
      <dgm:prSet presAssocID="{66232F44-B0C3-49B5-BB76-D76DB8C22C1F}" presName="iconBgRect" presStyleLbl="bgShp" presStyleIdx="6" presStyleCnt="8"/>
      <dgm:spPr/>
    </dgm:pt>
    <dgm:pt modelId="{F6B327A3-C965-4660-A090-58E74B0B5EE8}" type="pres">
      <dgm:prSet presAssocID="{66232F44-B0C3-49B5-BB76-D76DB8C22C1F}"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38FABCCC-77F5-4B00-B27F-36AE26AB021E}" type="pres">
      <dgm:prSet presAssocID="{66232F44-B0C3-49B5-BB76-D76DB8C22C1F}" presName="spaceRect" presStyleCnt="0"/>
      <dgm:spPr/>
    </dgm:pt>
    <dgm:pt modelId="{5545A3E2-7508-400B-A856-59312DD72E17}" type="pres">
      <dgm:prSet presAssocID="{66232F44-B0C3-49B5-BB76-D76DB8C22C1F}" presName="textRect" presStyleLbl="revTx" presStyleIdx="6" presStyleCnt="8">
        <dgm:presLayoutVars>
          <dgm:chMax val="1"/>
          <dgm:chPref val="1"/>
        </dgm:presLayoutVars>
      </dgm:prSet>
      <dgm:spPr/>
      <dgm:t>
        <a:bodyPr/>
        <a:lstStyle/>
        <a:p>
          <a:endParaRPr lang="en-US"/>
        </a:p>
      </dgm:t>
    </dgm:pt>
    <dgm:pt modelId="{FD4DF17B-4659-44DB-97DD-4D1E06B85A50}" type="pres">
      <dgm:prSet presAssocID="{0A02DC5D-0724-4F65-A507-1FA55A54B269}" presName="sibTrans" presStyleLbl="sibTrans2D1" presStyleIdx="0" presStyleCnt="0"/>
      <dgm:spPr/>
      <dgm:t>
        <a:bodyPr/>
        <a:lstStyle/>
        <a:p>
          <a:endParaRPr lang="en-US"/>
        </a:p>
      </dgm:t>
    </dgm:pt>
    <dgm:pt modelId="{7AA5D9DE-2483-41C4-A923-935270FDB075}" type="pres">
      <dgm:prSet presAssocID="{3B4A53A9-CF8E-4C02-B4E7-1B0D7F0111EC}" presName="compNode" presStyleCnt="0"/>
      <dgm:spPr/>
    </dgm:pt>
    <dgm:pt modelId="{D6D4BF55-C91B-4FD9-9E99-84A6573FB4B6}" type="pres">
      <dgm:prSet presAssocID="{3B4A53A9-CF8E-4C02-B4E7-1B0D7F0111EC}" presName="iconBgRect" presStyleLbl="bgShp" presStyleIdx="7" presStyleCnt="8"/>
      <dgm:spPr/>
    </dgm:pt>
    <dgm:pt modelId="{BAD85807-E315-4824-9968-7131B1812D91}" type="pres">
      <dgm:prSet presAssocID="{3B4A53A9-CF8E-4C02-B4E7-1B0D7F0111EC}"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Meeting"/>
        </a:ext>
      </dgm:extLst>
    </dgm:pt>
    <dgm:pt modelId="{B447A8C7-FCA1-4C90-B832-AFCB40BCD127}" type="pres">
      <dgm:prSet presAssocID="{3B4A53A9-CF8E-4C02-B4E7-1B0D7F0111EC}" presName="spaceRect" presStyleCnt="0"/>
      <dgm:spPr/>
    </dgm:pt>
    <dgm:pt modelId="{1C718D99-29CB-471D-B8DE-916D965ECC29}" type="pres">
      <dgm:prSet presAssocID="{3B4A53A9-CF8E-4C02-B4E7-1B0D7F0111EC}" presName="textRect" presStyleLbl="revTx" presStyleIdx="7" presStyleCnt="8">
        <dgm:presLayoutVars>
          <dgm:chMax val="1"/>
          <dgm:chPref val="1"/>
        </dgm:presLayoutVars>
      </dgm:prSet>
      <dgm:spPr/>
      <dgm:t>
        <a:bodyPr/>
        <a:lstStyle/>
        <a:p>
          <a:endParaRPr lang="en-US"/>
        </a:p>
      </dgm:t>
    </dgm:pt>
  </dgm:ptLst>
  <dgm:cxnLst>
    <dgm:cxn modelId="{30D54475-0134-4467-9754-B22E13D6FF7F}" srcId="{B47C1AD0-8BF1-48CC-B532-1984C17116D1}" destId="{4D20879D-3D81-46D9-B481-8C610602033E}" srcOrd="3" destOrd="0" parTransId="{04F10306-8EC8-4045-92C8-185DAD4D50FE}" sibTransId="{9595E126-84D5-479B-B7DF-FB2F070389A8}"/>
    <dgm:cxn modelId="{B7C0942D-C115-41CD-BC48-4BA2E77204B1}" type="presOf" srcId="{8C81B79C-5C93-40BC-B3EE-F62A1FC5614E}" destId="{F94E5B70-BE07-4E44-A61E-24EDB6C35738}" srcOrd="0" destOrd="0" presId="urn:microsoft.com/office/officeart/2018/2/layout/IconCircleList"/>
    <dgm:cxn modelId="{D29A4B9D-036D-4413-8B51-719216E36C46}" srcId="{B47C1AD0-8BF1-48CC-B532-1984C17116D1}" destId="{251D814C-C99A-4151-BCA0-9FE507B45E9D}" srcOrd="4" destOrd="0" parTransId="{9A12470B-5BBF-4E0E-955A-074156270B77}" sibTransId="{86DCDE66-7C9E-426F-9D00-E74E9B9D7A67}"/>
    <dgm:cxn modelId="{83E305D6-247C-48F8-8116-D1C4D069F281}" type="presOf" srcId="{0A02DC5D-0724-4F65-A507-1FA55A54B269}" destId="{FD4DF17B-4659-44DB-97DD-4D1E06B85A50}" srcOrd="0" destOrd="0" presId="urn:microsoft.com/office/officeart/2018/2/layout/IconCircleList"/>
    <dgm:cxn modelId="{9A22FA13-E2FF-4090-9398-5877E2FA1672}" type="presOf" srcId="{3B4A53A9-CF8E-4C02-B4E7-1B0D7F0111EC}" destId="{1C718D99-29CB-471D-B8DE-916D965ECC29}" srcOrd="0" destOrd="0" presId="urn:microsoft.com/office/officeart/2018/2/layout/IconCircleList"/>
    <dgm:cxn modelId="{3A3B4E02-13E9-4D61-84C1-9361231D5639}" srcId="{B47C1AD0-8BF1-48CC-B532-1984C17116D1}" destId="{8C81B79C-5C93-40BC-B3EE-F62A1FC5614E}" srcOrd="1" destOrd="0" parTransId="{3333EB48-BFF1-47B4-87CB-F295F7A415AC}" sibTransId="{9AC03656-3AF0-4C4C-A4BD-D98D8A9EFEFB}"/>
    <dgm:cxn modelId="{3F1E9F89-6D57-4ACD-9E6A-9955D599FA23}" type="presOf" srcId="{840184E5-CEA0-45AA-8245-47873AE9CD2B}" destId="{3C5BA7EC-9075-4050-8DAA-B2D24E8EB064}" srcOrd="0" destOrd="0" presId="urn:microsoft.com/office/officeart/2018/2/layout/IconCircleList"/>
    <dgm:cxn modelId="{08AA0D18-D4D4-44A9-8B77-88420D90E94F}" type="presOf" srcId="{9595E126-84D5-479B-B7DF-FB2F070389A8}" destId="{3DF1BB94-CEF9-4956-98EE-913B2C763661}" srcOrd="0" destOrd="0" presId="urn:microsoft.com/office/officeart/2018/2/layout/IconCircleList"/>
    <dgm:cxn modelId="{C54F9D82-2E52-4650-AF24-6C50D3B29103}" srcId="{B47C1AD0-8BF1-48CC-B532-1984C17116D1}" destId="{3B4A53A9-CF8E-4C02-B4E7-1B0D7F0111EC}" srcOrd="7" destOrd="0" parTransId="{71C7790F-7725-4B8F-B35C-638D5C82593A}" sibTransId="{85E4DA18-18C4-40B9-A9B2-29645F33401B}"/>
    <dgm:cxn modelId="{E0D0F8BA-FDC2-4CC7-9922-8A1AED133756}" type="presOf" srcId="{66232F44-B0C3-49B5-BB76-D76DB8C22C1F}" destId="{5545A3E2-7508-400B-A856-59312DD72E17}" srcOrd="0" destOrd="0" presId="urn:microsoft.com/office/officeart/2018/2/layout/IconCircleList"/>
    <dgm:cxn modelId="{52052118-E248-47DB-A252-B2A5FC9644F2}" type="presOf" srcId="{86DCDE66-7C9E-426F-9D00-E74E9B9D7A67}" destId="{9ADAF8B2-A72F-42CF-B7DE-3C58A84A7901}" srcOrd="0" destOrd="0" presId="urn:microsoft.com/office/officeart/2018/2/layout/IconCircleList"/>
    <dgm:cxn modelId="{215429C6-EAAC-454D-A949-5ACC6ADAEBC6}" type="presOf" srcId="{FD72C1EA-1920-48FE-8DF8-3E7349B5BFB2}" destId="{FD7CC45F-3800-4632-96D8-FF490AB5814F}" srcOrd="0" destOrd="0" presId="urn:microsoft.com/office/officeart/2018/2/layout/IconCircleList"/>
    <dgm:cxn modelId="{E918916D-0F65-4EC9-94C4-1BC05433DF19}" type="presOf" srcId="{ED157CF0-A6D4-4890-B5E9-E17052E3E14C}" destId="{5FBE1175-9D70-4513-9941-D111A2DE55BA}" srcOrd="0" destOrd="0" presId="urn:microsoft.com/office/officeart/2018/2/layout/IconCircleList"/>
    <dgm:cxn modelId="{ED638C6D-0D3A-44C7-B1EB-0B4114167EA2}" type="presOf" srcId="{6DC85856-3A0A-4CD7-923B-DF42906D088F}" destId="{0C4AEABD-0C8A-4488-BAB7-B300B040848E}" srcOrd="0" destOrd="0" presId="urn:microsoft.com/office/officeart/2018/2/layout/IconCircleList"/>
    <dgm:cxn modelId="{6CE28EB7-E822-47C8-AFAC-40AC8873B0C9}" type="presOf" srcId="{4D20879D-3D81-46D9-B481-8C610602033E}" destId="{7E120F48-1CC9-41D8-A67C-F5E44392D7A1}" srcOrd="0" destOrd="0" presId="urn:microsoft.com/office/officeart/2018/2/layout/IconCircleList"/>
    <dgm:cxn modelId="{05A0B483-878C-471C-8C01-C17D67BF0080}" type="presOf" srcId="{B47C1AD0-8BF1-48CC-B532-1984C17116D1}" destId="{F8A4111D-54FB-4484-9055-C9985D6162C9}" srcOrd="0" destOrd="0" presId="urn:microsoft.com/office/officeart/2018/2/layout/IconCircleList"/>
    <dgm:cxn modelId="{9BD40780-0773-47D1-8F8C-04F137E0559F}" type="presOf" srcId="{4ADE1796-1795-4F1C-A868-DA2E145B2802}" destId="{392887A7-2B0F-4921-BABC-E846D50C1B4D}" srcOrd="0" destOrd="0" presId="urn:microsoft.com/office/officeart/2018/2/layout/IconCircleList"/>
    <dgm:cxn modelId="{04D65C00-50E3-4430-8A55-C9EC702CD81D}" type="presOf" srcId="{251D814C-C99A-4151-BCA0-9FE507B45E9D}" destId="{2C8D9CBA-E316-4E09-8780-60D3BA7EE03E}" srcOrd="0" destOrd="0" presId="urn:microsoft.com/office/officeart/2018/2/layout/IconCircleList"/>
    <dgm:cxn modelId="{A49DFDB7-25CB-483A-B767-7D5D84935AB9}" type="presOf" srcId="{C8A69D2D-FAFA-4EEA-9D03-D4882DF210C9}" destId="{1BD8B1F0-F2A9-406E-98A2-A783C1F3192B}" srcOrd="0" destOrd="0" presId="urn:microsoft.com/office/officeart/2018/2/layout/IconCircleList"/>
    <dgm:cxn modelId="{D6B9E211-969F-4D98-9A80-07E5501067CF}" srcId="{B47C1AD0-8BF1-48CC-B532-1984C17116D1}" destId="{840184E5-CEA0-45AA-8245-47873AE9CD2B}" srcOrd="0" destOrd="0" parTransId="{95FD0637-DC32-4B04-9D73-B984C6740384}" sibTransId="{C8A69D2D-FAFA-4EEA-9D03-D4882DF210C9}"/>
    <dgm:cxn modelId="{F0132673-C595-4C68-95CD-EF4B7419FE53}" srcId="{B47C1AD0-8BF1-48CC-B532-1984C17116D1}" destId="{66232F44-B0C3-49B5-BB76-D76DB8C22C1F}" srcOrd="6" destOrd="0" parTransId="{DB9AF80F-0873-42D0-89C8-AC36EFCA578A}" sibTransId="{0A02DC5D-0724-4F65-A507-1FA55A54B269}"/>
    <dgm:cxn modelId="{3555418D-8C6D-4CBA-B8E5-29B6D10831BB}" srcId="{B47C1AD0-8BF1-48CC-B532-1984C17116D1}" destId="{6DC85856-3A0A-4CD7-923B-DF42906D088F}" srcOrd="2" destOrd="0" parTransId="{4B9D02A1-3078-4F3E-8BAF-F00C47E81D9C}" sibTransId="{FD72C1EA-1920-48FE-8DF8-3E7349B5BFB2}"/>
    <dgm:cxn modelId="{50C78869-006C-42F0-986C-1D843B56B573}" type="presOf" srcId="{9AC03656-3AF0-4C4C-A4BD-D98D8A9EFEFB}" destId="{B03920D4-617B-44C3-8B65-660296937990}" srcOrd="0" destOrd="0" presId="urn:microsoft.com/office/officeart/2018/2/layout/IconCircleList"/>
    <dgm:cxn modelId="{AA194E8C-20C7-4516-99A6-D1B3A3E2E8B6}" srcId="{B47C1AD0-8BF1-48CC-B532-1984C17116D1}" destId="{4ADE1796-1795-4F1C-A868-DA2E145B2802}" srcOrd="5" destOrd="0" parTransId="{40BE246C-F540-47D3-AF5F-1A96388D2C32}" sibTransId="{ED157CF0-A6D4-4890-B5E9-E17052E3E14C}"/>
    <dgm:cxn modelId="{BBC7073D-A98E-42FB-A6F2-55861BA1BD5C}" type="presParOf" srcId="{F8A4111D-54FB-4484-9055-C9985D6162C9}" destId="{01905991-CDAF-4D57-B427-AF3CB8A3AA3C}" srcOrd="0" destOrd="0" presId="urn:microsoft.com/office/officeart/2018/2/layout/IconCircleList"/>
    <dgm:cxn modelId="{53DD6B15-5316-4EE6-B53B-6510999CBF41}" type="presParOf" srcId="{01905991-CDAF-4D57-B427-AF3CB8A3AA3C}" destId="{8ADD1CB9-B414-4FED-A0F1-4ABDE8A73B86}" srcOrd="0" destOrd="0" presId="urn:microsoft.com/office/officeart/2018/2/layout/IconCircleList"/>
    <dgm:cxn modelId="{D7131DFE-8F0B-45D6-B85D-B14C9A6EECF0}" type="presParOf" srcId="{8ADD1CB9-B414-4FED-A0F1-4ABDE8A73B86}" destId="{9C2812E5-A7C9-4355-89F1-369BEB919C64}" srcOrd="0" destOrd="0" presId="urn:microsoft.com/office/officeart/2018/2/layout/IconCircleList"/>
    <dgm:cxn modelId="{85BA4895-8BBF-4683-83D7-71A2E31A1025}" type="presParOf" srcId="{8ADD1CB9-B414-4FED-A0F1-4ABDE8A73B86}" destId="{BF9C7CA9-3AED-4FF3-9EC1-B0663A115E4A}" srcOrd="1" destOrd="0" presId="urn:microsoft.com/office/officeart/2018/2/layout/IconCircleList"/>
    <dgm:cxn modelId="{0085BF08-ADDB-4245-B691-B561FEB77902}" type="presParOf" srcId="{8ADD1CB9-B414-4FED-A0F1-4ABDE8A73B86}" destId="{E6C16F61-36C3-44A5-9777-959B5FE1A7FF}" srcOrd="2" destOrd="0" presId="urn:microsoft.com/office/officeart/2018/2/layout/IconCircleList"/>
    <dgm:cxn modelId="{1976977C-BA5B-4B38-8E0E-AFBC7B740F0C}" type="presParOf" srcId="{8ADD1CB9-B414-4FED-A0F1-4ABDE8A73B86}" destId="{3C5BA7EC-9075-4050-8DAA-B2D24E8EB064}" srcOrd="3" destOrd="0" presId="urn:microsoft.com/office/officeart/2018/2/layout/IconCircleList"/>
    <dgm:cxn modelId="{829C5B7D-7C0C-4A94-BE3A-182C634AAB35}" type="presParOf" srcId="{01905991-CDAF-4D57-B427-AF3CB8A3AA3C}" destId="{1BD8B1F0-F2A9-406E-98A2-A783C1F3192B}" srcOrd="1" destOrd="0" presId="urn:microsoft.com/office/officeart/2018/2/layout/IconCircleList"/>
    <dgm:cxn modelId="{146C4306-811E-40DC-BED6-09FC8D97C262}" type="presParOf" srcId="{01905991-CDAF-4D57-B427-AF3CB8A3AA3C}" destId="{D26E9E33-30B3-4300-B4FD-9B40938668B4}" srcOrd="2" destOrd="0" presId="urn:microsoft.com/office/officeart/2018/2/layout/IconCircleList"/>
    <dgm:cxn modelId="{0C087CE7-0DEE-4EFE-A8EE-322FA658614C}" type="presParOf" srcId="{D26E9E33-30B3-4300-B4FD-9B40938668B4}" destId="{77CAB51F-386E-47B1-BFFE-CF4C1D748C10}" srcOrd="0" destOrd="0" presId="urn:microsoft.com/office/officeart/2018/2/layout/IconCircleList"/>
    <dgm:cxn modelId="{8B036A9A-D52C-4A3B-8431-8C52122958CA}" type="presParOf" srcId="{D26E9E33-30B3-4300-B4FD-9B40938668B4}" destId="{B147AB37-39F6-4116-9364-2C4738013ED8}" srcOrd="1" destOrd="0" presId="urn:microsoft.com/office/officeart/2018/2/layout/IconCircleList"/>
    <dgm:cxn modelId="{F68098C2-FED4-4855-8B6F-479E0A82CEC6}" type="presParOf" srcId="{D26E9E33-30B3-4300-B4FD-9B40938668B4}" destId="{14A6DC12-76E0-4C63-891B-C32D9CDA1000}" srcOrd="2" destOrd="0" presId="urn:microsoft.com/office/officeart/2018/2/layout/IconCircleList"/>
    <dgm:cxn modelId="{B51DCE53-DD7E-4A91-A00F-577122EB9C31}" type="presParOf" srcId="{D26E9E33-30B3-4300-B4FD-9B40938668B4}" destId="{F94E5B70-BE07-4E44-A61E-24EDB6C35738}" srcOrd="3" destOrd="0" presId="urn:microsoft.com/office/officeart/2018/2/layout/IconCircleList"/>
    <dgm:cxn modelId="{36AA1AF9-106C-41A5-ABE3-A922A5FAEC88}" type="presParOf" srcId="{01905991-CDAF-4D57-B427-AF3CB8A3AA3C}" destId="{B03920D4-617B-44C3-8B65-660296937990}" srcOrd="3" destOrd="0" presId="urn:microsoft.com/office/officeart/2018/2/layout/IconCircleList"/>
    <dgm:cxn modelId="{B573138F-D000-4B98-9A7F-6C9A358BBF92}" type="presParOf" srcId="{01905991-CDAF-4D57-B427-AF3CB8A3AA3C}" destId="{5DE570D8-605B-48B7-86F8-80228740EE5D}" srcOrd="4" destOrd="0" presId="urn:microsoft.com/office/officeart/2018/2/layout/IconCircleList"/>
    <dgm:cxn modelId="{CD8D04EB-D6ED-46F7-BD0F-0228093A5E68}" type="presParOf" srcId="{5DE570D8-605B-48B7-86F8-80228740EE5D}" destId="{4E6F031F-0A4F-4F54-8256-E32DF123BA9C}" srcOrd="0" destOrd="0" presId="urn:microsoft.com/office/officeart/2018/2/layout/IconCircleList"/>
    <dgm:cxn modelId="{DC404E4A-E1E2-4EF9-95B0-FCAFF24240BF}" type="presParOf" srcId="{5DE570D8-605B-48B7-86F8-80228740EE5D}" destId="{6E602950-4183-43AD-80E2-77B7B30609AD}" srcOrd="1" destOrd="0" presId="urn:microsoft.com/office/officeart/2018/2/layout/IconCircleList"/>
    <dgm:cxn modelId="{A175E3FE-61D3-4D55-9C15-4669C4EC4A2F}" type="presParOf" srcId="{5DE570D8-605B-48B7-86F8-80228740EE5D}" destId="{376DD482-0583-4090-983A-DD13002D02AD}" srcOrd="2" destOrd="0" presId="urn:microsoft.com/office/officeart/2018/2/layout/IconCircleList"/>
    <dgm:cxn modelId="{8F15F52F-AC75-4367-B3AD-FB7F7E2D5BE3}" type="presParOf" srcId="{5DE570D8-605B-48B7-86F8-80228740EE5D}" destId="{0C4AEABD-0C8A-4488-BAB7-B300B040848E}" srcOrd="3" destOrd="0" presId="urn:microsoft.com/office/officeart/2018/2/layout/IconCircleList"/>
    <dgm:cxn modelId="{324A99A5-001A-4CA9-84E2-A1E8D946D704}" type="presParOf" srcId="{01905991-CDAF-4D57-B427-AF3CB8A3AA3C}" destId="{FD7CC45F-3800-4632-96D8-FF490AB5814F}" srcOrd="5" destOrd="0" presId="urn:microsoft.com/office/officeart/2018/2/layout/IconCircleList"/>
    <dgm:cxn modelId="{538AB25D-6FE6-4F36-BFB4-D6F8B9CA0538}" type="presParOf" srcId="{01905991-CDAF-4D57-B427-AF3CB8A3AA3C}" destId="{21731F2D-31DE-4BE4-AA53-C6C93C8B08E9}" srcOrd="6" destOrd="0" presId="urn:microsoft.com/office/officeart/2018/2/layout/IconCircleList"/>
    <dgm:cxn modelId="{896103E3-65EE-4A22-B06D-258A5A90F6D7}" type="presParOf" srcId="{21731F2D-31DE-4BE4-AA53-C6C93C8B08E9}" destId="{5DF9DD60-A2A6-4500-9704-8F40EEBE339A}" srcOrd="0" destOrd="0" presId="urn:microsoft.com/office/officeart/2018/2/layout/IconCircleList"/>
    <dgm:cxn modelId="{00AF8D03-8F83-46D6-97D3-EEF05CECF32B}" type="presParOf" srcId="{21731F2D-31DE-4BE4-AA53-C6C93C8B08E9}" destId="{6BC9F4FE-F841-4683-9912-0148C7EE5DC7}" srcOrd="1" destOrd="0" presId="urn:microsoft.com/office/officeart/2018/2/layout/IconCircleList"/>
    <dgm:cxn modelId="{FE90CF3B-42B1-4D8F-979E-9C5E05797F3A}" type="presParOf" srcId="{21731F2D-31DE-4BE4-AA53-C6C93C8B08E9}" destId="{409081F7-A406-496D-9E48-2B3147977E3B}" srcOrd="2" destOrd="0" presId="urn:microsoft.com/office/officeart/2018/2/layout/IconCircleList"/>
    <dgm:cxn modelId="{6AB5B97F-774B-4F83-8D52-BC723141F7E1}" type="presParOf" srcId="{21731F2D-31DE-4BE4-AA53-C6C93C8B08E9}" destId="{7E120F48-1CC9-41D8-A67C-F5E44392D7A1}" srcOrd="3" destOrd="0" presId="urn:microsoft.com/office/officeart/2018/2/layout/IconCircleList"/>
    <dgm:cxn modelId="{CDC2246E-4D5C-4011-B612-7B4F67FAC5EF}" type="presParOf" srcId="{01905991-CDAF-4D57-B427-AF3CB8A3AA3C}" destId="{3DF1BB94-CEF9-4956-98EE-913B2C763661}" srcOrd="7" destOrd="0" presId="urn:microsoft.com/office/officeart/2018/2/layout/IconCircleList"/>
    <dgm:cxn modelId="{2AAE65A2-062F-4E93-A239-27B431048DD5}" type="presParOf" srcId="{01905991-CDAF-4D57-B427-AF3CB8A3AA3C}" destId="{C0823920-82C1-43A3-90A8-B9E7A9C1DA5E}" srcOrd="8" destOrd="0" presId="urn:microsoft.com/office/officeart/2018/2/layout/IconCircleList"/>
    <dgm:cxn modelId="{9BDB2B54-25BF-41B0-AE78-92E6D801AF1D}" type="presParOf" srcId="{C0823920-82C1-43A3-90A8-B9E7A9C1DA5E}" destId="{7286B4C3-828F-460C-8E89-0180766D74D5}" srcOrd="0" destOrd="0" presId="urn:microsoft.com/office/officeart/2018/2/layout/IconCircleList"/>
    <dgm:cxn modelId="{41C2365A-E253-49CA-884E-A835976A761F}" type="presParOf" srcId="{C0823920-82C1-43A3-90A8-B9E7A9C1DA5E}" destId="{4EA22F03-A945-42EB-BFCA-20ABD25BFFBF}" srcOrd="1" destOrd="0" presId="urn:microsoft.com/office/officeart/2018/2/layout/IconCircleList"/>
    <dgm:cxn modelId="{2AFF6ADE-B7AD-4D18-849F-F6DCBDBFDBB5}" type="presParOf" srcId="{C0823920-82C1-43A3-90A8-B9E7A9C1DA5E}" destId="{DB8644B0-7BCC-465E-A53B-E4C9D6C5F54A}" srcOrd="2" destOrd="0" presId="urn:microsoft.com/office/officeart/2018/2/layout/IconCircleList"/>
    <dgm:cxn modelId="{36B46A2A-3908-473D-8693-4713111927C0}" type="presParOf" srcId="{C0823920-82C1-43A3-90A8-B9E7A9C1DA5E}" destId="{2C8D9CBA-E316-4E09-8780-60D3BA7EE03E}" srcOrd="3" destOrd="0" presId="urn:microsoft.com/office/officeart/2018/2/layout/IconCircleList"/>
    <dgm:cxn modelId="{A8CAC4C6-BD39-4ED9-B61C-7C00480E2CED}" type="presParOf" srcId="{01905991-CDAF-4D57-B427-AF3CB8A3AA3C}" destId="{9ADAF8B2-A72F-42CF-B7DE-3C58A84A7901}" srcOrd="9" destOrd="0" presId="urn:microsoft.com/office/officeart/2018/2/layout/IconCircleList"/>
    <dgm:cxn modelId="{C540DF5E-86AD-4A88-B68B-CF72FAFD2276}" type="presParOf" srcId="{01905991-CDAF-4D57-B427-AF3CB8A3AA3C}" destId="{A81F7B2B-0767-4FC2-B4BC-99A8FA1334D2}" srcOrd="10" destOrd="0" presId="urn:microsoft.com/office/officeart/2018/2/layout/IconCircleList"/>
    <dgm:cxn modelId="{03AFBE21-A7FC-4C8A-BEA1-A247F3ACC8B1}" type="presParOf" srcId="{A81F7B2B-0767-4FC2-B4BC-99A8FA1334D2}" destId="{125857AD-ABA9-4346-AAB1-029EAD7B6905}" srcOrd="0" destOrd="0" presId="urn:microsoft.com/office/officeart/2018/2/layout/IconCircleList"/>
    <dgm:cxn modelId="{3A8DD5B8-6033-4213-8E42-37DDB26EA388}" type="presParOf" srcId="{A81F7B2B-0767-4FC2-B4BC-99A8FA1334D2}" destId="{8AC9B822-1E01-4D85-9AC1-89F73838E2C3}" srcOrd="1" destOrd="0" presId="urn:microsoft.com/office/officeart/2018/2/layout/IconCircleList"/>
    <dgm:cxn modelId="{2C11FAD6-C3EE-4675-978E-B181917B08DD}" type="presParOf" srcId="{A81F7B2B-0767-4FC2-B4BC-99A8FA1334D2}" destId="{E8767CB0-25F7-4E3F-B25A-0CA9FD2EABB9}" srcOrd="2" destOrd="0" presId="urn:microsoft.com/office/officeart/2018/2/layout/IconCircleList"/>
    <dgm:cxn modelId="{82EE03D2-B4B7-4D33-BF97-F1759FDED50D}" type="presParOf" srcId="{A81F7B2B-0767-4FC2-B4BC-99A8FA1334D2}" destId="{392887A7-2B0F-4921-BABC-E846D50C1B4D}" srcOrd="3" destOrd="0" presId="urn:microsoft.com/office/officeart/2018/2/layout/IconCircleList"/>
    <dgm:cxn modelId="{E8A791E0-EB7E-47A0-B74E-50320058DC44}" type="presParOf" srcId="{01905991-CDAF-4D57-B427-AF3CB8A3AA3C}" destId="{5FBE1175-9D70-4513-9941-D111A2DE55BA}" srcOrd="11" destOrd="0" presId="urn:microsoft.com/office/officeart/2018/2/layout/IconCircleList"/>
    <dgm:cxn modelId="{E97ED9C4-3A05-4142-87DC-CBE092CD15E6}" type="presParOf" srcId="{01905991-CDAF-4D57-B427-AF3CB8A3AA3C}" destId="{6C34096D-D011-4679-9B1A-EE58C34B4709}" srcOrd="12" destOrd="0" presId="urn:microsoft.com/office/officeart/2018/2/layout/IconCircleList"/>
    <dgm:cxn modelId="{63DF5168-8E5D-45F5-80FE-DC598BB67914}" type="presParOf" srcId="{6C34096D-D011-4679-9B1A-EE58C34B4709}" destId="{C0F662FC-3658-4D51-8A57-AA65D893496B}" srcOrd="0" destOrd="0" presId="urn:microsoft.com/office/officeart/2018/2/layout/IconCircleList"/>
    <dgm:cxn modelId="{E9B6CB11-4B50-4054-934F-9C1AFAF22BCF}" type="presParOf" srcId="{6C34096D-D011-4679-9B1A-EE58C34B4709}" destId="{F6B327A3-C965-4660-A090-58E74B0B5EE8}" srcOrd="1" destOrd="0" presId="urn:microsoft.com/office/officeart/2018/2/layout/IconCircleList"/>
    <dgm:cxn modelId="{612D6F88-4EF8-4C66-A8FC-4302F0512101}" type="presParOf" srcId="{6C34096D-D011-4679-9B1A-EE58C34B4709}" destId="{38FABCCC-77F5-4B00-B27F-36AE26AB021E}" srcOrd="2" destOrd="0" presId="urn:microsoft.com/office/officeart/2018/2/layout/IconCircleList"/>
    <dgm:cxn modelId="{C0EC2305-BCE0-47C2-95D1-D40BBC324372}" type="presParOf" srcId="{6C34096D-D011-4679-9B1A-EE58C34B4709}" destId="{5545A3E2-7508-400B-A856-59312DD72E17}" srcOrd="3" destOrd="0" presId="urn:microsoft.com/office/officeart/2018/2/layout/IconCircleList"/>
    <dgm:cxn modelId="{55D640FD-5326-4C47-8AAE-764BF55B509B}" type="presParOf" srcId="{01905991-CDAF-4D57-B427-AF3CB8A3AA3C}" destId="{FD4DF17B-4659-44DB-97DD-4D1E06B85A50}" srcOrd="13" destOrd="0" presId="urn:microsoft.com/office/officeart/2018/2/layout/IconCircleList"/>
    <dgm:cxn modelId="{B020402F-FB26-4462-BC73-9DADC5124D34}" type="presParOf" srcId="{01905991-CDAF-4D57-B427-AF3CB8A3AA3C}" destId="{7AA5D9DE-2483-41C4-A923-935270FDB075}" srcOrd="14" destOrd="0" presId="urn:microsoft.com/office/officeart/2018/2/layout/IconCircleList"/>
    <dgm:cxn modelId="{3BBD9F64-21C5-4C61-AF18-C7C5076EC799}" type="presParOf" srcId="{7AA5D9DE-2483-41C4-A923-935270FDB075}" destId="{D6D4BF55-C91B-4FD9-9E99-84A6573FB4B6}" srcOrd="0" destOrd="0" presId="urn:microsoft.com/office/officeart/2018/2/layout/IconCircleList"/>
    <dgm:cxn modelId="{C6DD6A08-F453-4E38-82A0-CC53D1197960}" type="presParOf" srcId="{7AA5D9DE-2483-41C4-A923-935270FDB075}" destId="{BAD85807-E315-4824-9968-7131B1812D91}" srcOrd="1" destOrd="0" presId="urn:microsoft.com/office/officeart/2018/2/layout/IconCircleList"/>
    <dgm:cxn modelId="{2D3E7F93-7050-4F8C-9FF4-F84E24A066E9}" type="presParOf" srcId="{7AA5D9DE-2483-41C4-A923-935270FDB075}" destId="{B447A8C7-FCA1-4C90-B832-AFCB40BCD127}" srcOrd="2" destOrd="0" presId="urn:microsoft.com/office/officeart/2018/2/layout/IconCircleList"/>
    <dgm:cxn modelId="{53A2B50E-BB85-4029-A504-44F13DC25782}" type="presParOf" srcId="{7AA5D9DE-2483-41C4-A923-935270FDB075}" destId="{1C718D99-29CB-471D-B8DE-916D965ECC2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812E5-A7C9-4355-89F1-369BEB919C64}">
      <dsp:nvSpPr>
        <dsp:cNvPr id="0" name=""/>
        <dsp:cNvSpPr/>
      </dsp:nvSpPr>
      <dsp:spPr>
        <a:xfrm>
          <a:off x="205509" y="16114"/>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C7CA9-3AED-4FF3-9EC1-B0663A115E4A}">
      <dsp:nvSpPr>
        <dsp:cNvPr id="0" name=""/>
        <dsp:cNvSpPr/>
      </dsp:nvSpPr>
      <dsp:spPr>
        <a:xfrm>
          <a:off x="396960" y="207566"/>
          <a:ext cx="528770" cy="52877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5BA7EC-9075-4050-8DAA-B2D24E8EB064}">
      <dsp:nvSpPr>
        <dsp:cNvPr id="0" name=""/>
        <dsp:cNvSpPr/>
      </dsp:nvSpPr>
      <dsp:spPr>
        <a:xfrm>
          <a:off x="1312541"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TT" sz="1500" kern="1200"/>
            <a:t>Vulnerability assessment study with respect to Sargassum landfall</a:t>
          </a:r>
          <a:endParaRPr lang="en-US" sz="1500" kern="1200"/>
        </a:p>
      </dsp:txBody>
      <dsp:txXfrm>
        <a:off x="1312541" y="16114"/>
        <a:ext cx="2148945" cy="911674"/>
      </dsp:txXfrm>
    </dsp:sp>
    <dsp:sp modelId="{77CAB51F-386E-47B1-BFFE-CF4C1D748C10}">
      <dsp:nvSpPr>
        <dsp:cNvPr id="0" name=""/>
        <dsp:cNvSpPr/>
      </dsp:nvSpPr>
      <dsp:spPr>
        <a:xfrm>
          <a:off x="3835925" y="16114"/>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7AB37-39F6-4116-9364-2C4738013ED8}">
      <dsp:nvSpPr>
        <dsp:cNvPr id="0" name=""/>
        <dsp:cNvSpPr/>
      </dsp:nvSpPr>
      <dsp:spPr>
        <a:xfrm>
          <a:off x="4027376" y="207566"/>
          <a:ext cx="528770" cy="52877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E5B70-BE07-4E44-A61E-24EDB6C35738}">
      <dsp:nvSpPr>
        <dsp:cNvPr id="0" name=""/>
        <dsp:cNvSpPr/>
      </dsp:nvSpPr>
      <dsp:spPr>
        <a:xfrm>
          <a:off x="4942957"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TT" sz="1500" kern="1200"/>
            <a:t>Coordination for the provision of early warning to coastal stakeholders</a:t>
          </a:r>
          <a:endParaRPr lang="en-US" sz="1500" kern="1200"/>
        </a:p>
      </dsp:txBody>
      <dsp:txXfrm>
        <a:off x="4942957" y="16114"/>
        <a:ext cx="2148945" cy="911674"/>
      </dsp:txXfrm>
    </dsp:sp>
    <dsp:sp modelId="{4E6F031F-0A4F-4F54-8256-E32DF123BA9C}">
      <dsp:nvSpPr>
        <dsp:cNvPr id="0" name=""/>
        <dsp:cNvSpPr/>
      </dsp:nvSpPr>
      <dsp:spPr>
        <a:xfrm>
          <a:off x="7466341" y="16114"/>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02950-4183-43AD-80E2-77B7B30609AD}">
      <dsp:nvSpPr>
        <dsp:cNvPr id="0" name=""/>
        <dsp:cNvSpPr/>
      </dsp:nvSpPr>
      <dsp:spPr>
        <a:xfrm>
          <a:off x="7657792" y="207566"/>
          <a:ext cx="528770" cy="52877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4AEABD-0C8A-4488-BAB7-B300B040848E}">
      <dsp:nvSpPr>
        <dsp:cNvPr id="0" name=""/>
        <dsp:cNvSpPr/>
      </dsp:nvSpPr>
      <dsp:spPr>
        <a:xfrm>
          <a:off x="8573374"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TT" sz="1500" kern="1200"/>
            <a:t>Development of a communication strategy </a:t>
          </a:r>
          <a:endParaRPr lang="en-US" sz="1500" kern="1200"/>
        </a:p>
      </dsp:txBody>
      <dsp:txXfrm>
        <a:off x="8573374" y="16114"/>
        <a:ext cx="2148945" cy="911674"/>
      </dsp:txXfrm>
    </dsp:sp>
    <dsp:sp modelId="{5DF9DD60-A2A6-4500-9704-8F40EEBE339A}">
      <dsp:nvSpPr>
        <dsp:cNvPr id="0" name=""/>
        <dsp:cNvSpPr/>
      </dsp:nvSpPr>
      <dsp:spPr>
        <a:xfrm>
          <a:off x="205509" y="1640565"/>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9F4FE-F841-4683-9912-0148C7EE5DC7}">
      <dsp:nvSpPr>
        <dsp:cNvPr id="0" name=""/>
        <dsp:cNvSpPr/>
      </dsp:nvSpPr>
      <dsp:spPr>
        <a:xfrm>
          <a:off x="396960" y="1832017"/>
          <a:ext cx="528770" cy="52877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120F48-1CC9-41D8-A67C-F5E44392D7A1}">
      <dsp:nvSpPr>
        <dsp:cNvPr id="0" name=""/>
        <dsp:cNvSpPr/>
      </dsp:nvSpPr>
      <dsp:spPr>
        <a:xfrm>
          <a:off x="1312541"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TT" sz="1500" kern="1200"/>
            <a:t>Management of a coordinated-response and clean-up in affected beaches/communities</a:t>
          </a:r>
          <a:endParaRPr lang="en-US" sz="1500" kern="1200"/>
        </a:p>
      </dsp:txBody>
      <dsp:txXfrm>
        <a:off x="1312541" y="1640565"/>
        <a:ext cx="2148945" cy="911674"/>
      </dsp:txXfrm>
    </dsp:sp>
    <dsp:sp modelId="{7286B4C3-828F-460C-8E89-0180766D74D5}">
      <dsp:nvSpPr>
        <dsp:cNvPr id="0" name=""/>
        <dsp:cNvSpPr/>
      </dsp:nvSpPr>
      <dsp:spPr>
        <a:xfrm>
          <a:off x="3835925" y="1640565"/>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22F03-A945-42EB-BFCA-20ABD25BFFBF}">
      <dsp:nvSpPr>
        <dsp:cNvPr id="0" name=""/>
        <dsp:cNvSpPr/>
      </dsp:nvSpPr>
      <dsp:spPr>
        <a:xfrm>
          <a:off x="4027376" y="1832017"/>
          <a:ext cx="528770" cy="52877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8D9CBA-E316-4E09-8780-60D3BA7EE03E}">
      <dsp:nvSpPr>
        <dsp:cNvPr id="0" name=""/>
        <dsp:cNvSpPr/>
      </dsp:nvSpPr>
      <dsp:spPr>
        <a:xfrm>
          <a:off x="4942957"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TT" sz="1500" kern="1200"/>
            <a:t>Oversight for the disposal of and/or approaches for the utilisation of plant material </a:t>
          </a:r>
          <a:endParaRPr lang="en-US" sz="1500" kern="1200"/>
        </a:p>
      </dsp:txBody>
      <dsp:txXfrm>
        <a:off x="4942957" y="1640565"/>
        <a:ext cx="2148945" cy="911674"/>
      </dsp:txXfrm>
    </dsp:sp>
    <dsp:sp modelId="{125857AD-ABA9-4346-AAB1-029EAD7B6905}">
      <dsp:nvSpPr>
        <dsp:cNvPr id="0" name=""/>
        <dsp:cNvSpPr/>
      </dsp:nvSpPr>
      <dsp:spPr>
        <a:xfrm>
          <a:off x="7466341" y="1640565"/>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9B822-1E01-4D85-9AC1-89F73838E2C3}">
      <dsp:nvSpPr>
        <dsp:cNvPr id="0" name=""/>
        <dsp:cNvSpPr/>
      </dsp:nvSpPr>
      <dsp:spPr>
        <a:xfrm>
          <a:off x="7657792" y="1832017"/>
          <a:ext cx="528770" cy="528770"/>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2887A7-2B0F-4921-BABC-E846D50C1B4D}">
      <dsp:nvSpPr>
        <dsp:cNvPr id="0" name=""/>
        <dsp:cNvSpPr/>
      </dsp:nvSpPr>
      <dsp:spPr>
        <a:xfrm>
          <a:off x="8573374"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TT" sz="1500" kern="1200"/>
            <a:t>Oversight and establishment of a research and monitoring agenda </a:t>
          </a:r>
          <a:endParaRPr lang="en-US" sz="1500" kern="1200"/>
        </a:p>
      </dsp:txBody>
      <dsp:txXfrm>
        <a:off x="8573374" y="1640565"/>
        <a:ext cx="2148945" cy="911674"/>
      </dsp:txXfrm>
    </dsp:sp>
    <dsp:sp modelId="{C0F662FC-3658-4D51-8A57-AA65D893496B}">
      <dsp:nvSpPr>
        <dsp:cNvPr id="0" name=""/>
        <dsp:cNvSpPr/>
      </dsp:nvSpPr>
      <dsp:spPr>
        <a:xfrm>
          <a:off x="205509" y="3265016"/>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327A3-C965-4660-A090-58E74B0B5EE8}">
      <dsp:nvSpPr>
        <dsp:cNvPr id="0" name=""/>
        <dsp:cNvSpPr/>
      </dsp:nvSpPr>
      <dsp:spPr>
        <a:xfrm>
          <a:off x="396960" y="3456467"/>
          <a:ext cx="528770" cy="528770"/>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5A3E2-7508-400B-A856-59312DD72E17}">
      <dsp:nvSpPr>
        <dsp:cNvPr id="0" name=""/>
        <dsp:cNvSpPr/>
      </dsp:nvSpPr>
      <dsp:spPr>
        <a:xfrm>
          <a:off x="1312541"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TT" sz="1500" kern="1200"/>
            <a:t>Implementation of a training and public education and awareness programme</a:t>
          </a:r>
          <a:endParaRPr lang="en-US" sz="1500" kern="1200"/>
        </a:p>
      </dsp:txBody>
      <dsp:txXfrm>
        <a:off x="1312541" y="3265016"/>
        <a:ext cx="2148945" cy="911674"/>
      </dsp:txXfrm>
    </dsp:sp>
    <dsp:sp modelId="{D6D4BF55-C91B-4FD9-9E99-84A6573FB4B6}">
      <dsp:nvSpPr>
        <dsp:cNvPr id="0" name=""/>
        <dsp:cNvSpPr/>
      </dsp:nvSpPr>
      <dsp:spPr>
        <a:xfrm>
          <a:off x="3835925" y="3265016"/>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85807-E315-4824-9968-7131B1812D91}">
      <dsp:nvSpPr>
        <dsp:cNvPr id="0" name=""/>
        <dsp:cNvSpPr/>
      </dsp:nvSpPr>
      <dsp:spPr>
        <a:xfrm>
          <a:off x="4027376" y="3456467"/>
          <a:ext cx="528770" cy="528770"/>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18D99-29CB-471D-B8DE-916D965ECC29}">
      <dsp:nvSpPr>
        <dsp:cNvPr id="0" name=""/>
        <dsp:cNvSpPr/>
      </dsp:nvSpPr>
      <dsp:spPr>
        <a:xfrm>
          <a:off x="4942957"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666750">
            <a:lnSpc>
              <a:spcPct val="90000"/>
            </a:lnSpc>
            <a:spcBef>
              <a:spcPct val="0"/>
            </a:spcBef>
            <a:spcAft>
              <a:spcPct val="35000"/>
            </a:spcAft>
          </a:pPr>
          <a:r>
            <a:rPr lang="en-TT" sz="1500" kern="1200"/>
            <a:t>Recommendations on institutional arrangements for coordination of Sargassum related events</a:t>
          </a:r>
          <a:endParaRPr lang="en-US" sz="1500" kern="1200"/>
        </a:p>
      </dsp:txBody>
      <dsp:txXfrm>
        <a:off x="4942957" y="3265016"/>
        <a:ext cx="2148945" cy="91167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AE432-3178-4B5C-BF5A-EE6C7226A5C2}"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0712B-F5D0-4BD4-A1FE-7B1BEC2FE638}" type="slidenum">
              <a:rPr lang="en-US" smtClean="0"/>
              <a:t>‹#›</a:t>
            </a:fld>
            <a:endParaRPr lang="en-US"/>
          </a:p>
        </p:txBody>
      </p:sp>
    </p:spTree>
    <p:extLst>
      <p:ext uri="{BB962C8B-B14F-4D97-AF65-F5344CB8AC3E}">
        <p14:creationId xmlns:p14="http://schemas.microsoft.com/office/powerpoint/2010/main" val="349163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C007D8-C4A9-4EFD-8819-7607BB4124C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344774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C007D8-C4A9-4EFD-8819-7607BB4124C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226103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C007D8-C4A9-4EFD-8819-7607BB4124C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24682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C007D8-C4A9-4EFD-8819-7607BB4124C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147528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C007D8-C4A9-4EFD-8819-7607BB4124CB}"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208483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C007D8-C4A9-4EFD-8819-7607BB4124CB}"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280008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C007D8-C4A9-4EFD-8819-7607BB4124CB}"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410033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C007D8-C4A9-4EFD-8819-7607BB4124CB}"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400717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007D8-C4A9-4EFD-8819-7607BB4124CB}"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362109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C007D8-C4A9-4EFD-8819-7607BB4124CB}"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325587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C007D8-C4A9-4EFD-8819-7607BB4124CB}"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241E5-26A5-4711-91C3-AC5FDEA02988}" type="slidenum">
              <a:rPr lang="en-US" smtClean="0"/>
              <a:t>‹#›</a:t>
            </a:fld>
            <a:endParaRPr lang="en-US"/>
          </a:p>
        </p:txBody>
      </p:sp>
    </p:spTree>
    <p:extLst>
      <p:ext uri="{BB962C8B-B14F-4D97-AF65-F5344CB8AC3E}">
        <p14:creationId xmlns:p14="http://schemas.microsoft.com/office/powerpoint/2010/main" val="16488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007D8-C4A9-4EFD-8819-7607BB4124CB}" type="datetimeFigureOut">
              <a:rPr lang="en-US" smtClean="0"/>
              <a:t>3/14/2025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241E5-26A5-4711-91C3-AC5FDEA02988}" type="slidenum">
              <a:rPr lang="en-US" smtClean="0"/>
              <a:t>‹#›</a:t>
            </a:fld>
            <a:endParaRPr lang="en-US"/>
          </a:p>
        </p:txBody>
      </p:sp>
    </p:spTree>
    <p:extLst>
      <p:ext uri="{BB962C8B-B14F-4D97-AF65-F5344CB8AC3E}">
        <p14:creationId xmlns:p14="http://schemas.microsoft.com/office/powerpoint/2010/main" val="3981732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741" y="135172"/>
            <a:ext cx="10074851" cy="6464410"/>
          </a:xfrm>
          <a:prstGeom prst="rect">
            <a:avLst/>
          </a:prstGeom>
        </p:spPr>
      </p:pic>
      <p:sp>
        <p:nvSpPr>
          <p:cNvPr id="4" name="Title 1">
            <a:extLst>
              <a:ext uri="{FF2B5EF4-FFF2-40B4-BE49-F238E27FC236}">
                <a16:creationId xmlns:a16="http://schemas.microsoft.com/office/drawing/2014/main" id="{9DB86CB8-3653-644D-913F-B94CE3719F48}"/>
              </a:ext>
            </a:extLst>
          </p:cNvPr>
          <p:cNvSpPr>
            <a:spLocks noGrp="1"/>
          </p:cNvSpPr>
          <p:nvPr>
            <p:ph type="ctrTitle"/>
          </p:nvPr>
        </p:nvSpPr>
        <p:spPr>
          <a:xfrm>
            <a:off x="1360302" y="477358"/>
            <a:ext cx="9307698" cy="1208567"/>
          </a:xfrm>
        </p:spPr>
        <p:txBody>
          <a:bodyPr>
            <a:normAutofit fontScale="90000"/>
          </a:bodyPr>
          <a:lstStyle/>
          <a:p>
            <a:r>
              <a:rPr lang="en-US" b="1" dirty="0">
                <a:effectLst>
                  <a:outerShdw blurRad="38100" dist="38100" dir="2700000" algn="tl">
                    <a:srgbClr val="000000">
                      <a:alpha val="43137"/>
                    </a:srgbClr>
                  </a:outerShdw>
                </a:effectLst>
                <a:latin typeface="Arial Narrow" panose="020B0606020202030204" pitchFamily="34" charset="0"/>
              </a:rPr>
              <a:t>Trinidad and Tobago: National Response to </a:t>
            </a:r>
            <a:r>
              <a:rPr lang="en-US" b="1" dirty="0" err="1">
                <a:effectLst>
                  <a:outerShdw blurRad="38100" dist="38100" dir="2700000" algn="tl">
                    <a:srgbClr val="000000">
                      <a:alpha val="43137"/>
                    </a:srgbClr>
                  </a:outerShdw>
                </a:effectLst>
                <a:latin typeface="Arial Narrow" panose="020B0606020202030204" pitchFamily="34" charset="0"/>
              </a:rPr>
              <a:t>Sargassum</a:t>
            </a:r>
            <a:endParaRPr lang="en-US" b="1" dirty="0">
              <a:effectLst>
                <a:outerShdw blurRad="38100" dist="38100" dir="2700000" algn="tl">
                  <a:srgbClr val="000000">
                    <a:alpha val="43137"/>
                  </a:srgbClr>
                </a:outerShdw>
              </a:effectLst>
              <a:latin typeface="Arial Narrow" panose="020B0606020202030204" pitchFamily="34" charset="0"/>
            </a:endParaRPr>
          </a:p>
        </p:txBody>
      </p:sp>
      <p:sp>
        <p:nvSpPr>
          <p:cNvPr id="5" name="Subtitle 4"/>
          <p:cNvSpPr txBox="1">
            <a:spLocks noGrp="1"/>
          </p:cNvSpPr>
          <p:nvPr>
            <p:ph type="subTitle" idx="1"/>
          </p:nvPr>
        </p:nvSpPr>
        <p:spPr>
          <a:xfrm>
            <a:off x="1360302" y="4804853"/>
            <a:ext cx="9144000" cy="1346010"/>
          </a:xfrm>
          <a:prstGeom prst="rect">
            <a:avLst/>
          </a:prstGeom>
          <a:noFill/>
        </p:spPr>
        <p:txBody>
          <a:bodyPr wrap="square" rtlCol="0">
            <a:spAutoFit/>
          </a:bodyPr>
          <a:lstStyle/>
          <a:p>
            <a:r>
              <a:rPr lang="en-TT"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Presented by: </a:t>
            </a:r>
            <a:r>
              <a:rPr lang="en-TT"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Rahanna </a:t>
            </a:r>
            <a:r>
              <a:rPr lang="en-TT"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Juman, </a:t>
            </a:r>
            <a:r>
              <a:rPr lang="en-TT"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Institute of Marine </a:t>
            </a:r>
            <a:r>
              <a:rPr lang="en-TT"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Affairs</a:t>
            </a:r>
          </a:p>
          <a:p>
            <a:r>
              <a:rPr lang="en-TT"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Joint Meeting LBS and </a:t>
            </a:r>
            <a:r>
              <a:rPr lang="en-TT"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Sargassum</a:t>
            </a:r>
            <a:r>
              <a:rPr lang="en-TT"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Working Groups</a:t>
            </a:r>
          </a:p>
          <a:p>
            <a:r>
              <a:rPr lang="en-TT"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March 2025</a:t>
            </a:r>
            <a:endParaRPr lang="en-TT"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9525662" y="4876476"/>
            <a:ext cx="1508098" cy="1202765"/>
          </a:xfrm>
          <a:prstGeom prst="rect">
            <a:avLst/>
          </a:prstGeom>
        </p:spPr>
      </p:pic>
    </p:spTree>
    <p:extLst>
      <p:ext uri="{BB962C8B-B14F-4D97-AF65-F5344CB8AC3E}">
        <p14:creationId xmlns:p14="http://schemas.microsoft.com/office/powerpoint/2010/main" val="346742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6294A-7236-F15E-DFC0-06769F8C70D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0358D8B-BE7E-F27F-227E-189FF3F1FAA7}"/>
              </a:ext>
            </a:extLst>
          </p:cNvPr>
          <p:cNvSpPr txBox="1">
            <a:spLocks/>
          </p:cNvSpPr>
          <p:nvPr/>
        </p:nvSpPr>
        <p:spPr>
          <a:xfrm>
            <a:off x="6657715" y="467271"/>
            <a:ext cx="4195674" cy="20525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2700" dirty="0"/>
          </a:p>
        </p:txBody>
      </p:sp>
      <p:pic>
        <p:nvPicPr>
          <p:cNvPr id="1028" name="Picture 4" descr="A drone with four propellers&#10;&#10;AI-generated content may be incorrect.">
            <a:extLst>
              <a:ext uri="{FF2B5EF4-FFF2-40B4-BE49-F238E27FC236}">
                <a16:creationId xmlns:a16="http://schemas.microsoft.com/office/drawing/2014/main" id="{62979E4F-161F-7F49-58DF-2245045F7B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3" b="-3"/>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225C59-95B5-E53C-0692-D820959CE856}"/>
              </a:ext>
            </a:extLst>
          </p:cNvPr>
          <p:cNvSpPr txBox="1"/>
          <p:nvPr/>
        </p:nvSpPr>
        <p:spPr>
          <a:xfrm>
            <a:off x="6247607" y="2519793"/>
            <a:ext cx="5338555" cy="3894885"/>
          </a:xfrm>
          <a:prstGeom prst="rect">
            <a:avLst/>
          </a:prstGeom>
        </p:spPr>
        <p:txBody>
          <a:bodyPr vert="horz" lIns="91440" tIns="45720" rIns="91440" bIns="45720" rtlCol="0" anchor="t">
            <a:normAutofit fontScale="92500" lnSpcReduction="20000"/>
          </a:bodyPr>
          <a:lstStyle/>
          <a:p>
            <a:pPr marL="171450" indent="-228600">
              <a:lnSpc>
                <a:spcPct val="90000"/>
              </a:lnSpc>
              <a:spcAft>
                <a:spcPts val="800"/>
              </a:spcAft>
              <a:buFont typeface="Arial" panose="020B0604020202020204" pitchFamily="34" charset="0"/>
              <a:buChar char="•"/>
            </a:pPr>
            <a:r>
              <a:rPr lang="en-US" sz="2200" dirty="0">
                <a:solidFill>
                  <a:schemeClr val="tx1">
                    <a:alpha val="80000"/>
                  </a:schemeClr>
                </a:solidFill>
                <a:effectLst/>
                <a:latin typeface="Arial" panose="020B0604020202020204" pitchFamily="34" charset="0"/>
                <a:cs typeface="Arial" panose="020B0604020202020204" pitchFamily="34" charset="0"/>
              </a:rPr>
              <a:t>The IMA recently received training on UAS operations for the DJI </a:t>
            </a:r>
            <a:r>
              <a:rPr lang="en-US" sz="2200" dirty="0" err="1">
                <a:solidFill>
                  <a:schemeClr val="tx1">
                    <a:alpha val="80000"/>
                  </a:schemeClr>
                </a:solidFill>
                <a:effectLst/>
                <a:latin typeface="Arial" panose="020B0604020202020204" pitchFamily="34" charset="0"/>
                <a:cs typeface="Arial" panose="020B0604020202020204" pitchFamily="34" charset="0"/>
              </a:rPr>
              <a:t>Matrice</a:t>
            </a:r>
            <a:r>
              <a:rPr lang="en-US" sz="2200" dirty="0">
                <a:solidFill>
                  <a:schemeClr val="tx1">
                    <a:alpha val="80000"/>
                  </a:schemeClr>
                </a:solidFill>
                <a:effectLst/>
                <a:latin typeface="Arial" panose="020B0604020202020204" pitchFamily="34" charset="0"/>
                <a:cs typeface="Arial" panose="020B0604020202020204" pitchFamily="34" charset="0"/>
              </a:rPr>
              <a:t> 350 (LiDAR and RTK)</a:t>
            </a:r>
          </a:p>
          <a:p>
            <a:pPr marL="171450" indent="-228600">
              <a:lnSpc>
                <a:spcPct val="90000"/>
              </a:lnSpc>
              <a:spcAft>
                <a:spcPts val="800"/>
              </a:spcAft>
              <a:buFont typeface="Arial" panose="020B0604020202020204" pitchFamily="34" charset="0"/>
              <a:buChar char="•"/>
            </a:pPr>
            <a:r>
              <a:rPr lang="en-US" sz="2200" dirty="0">
                <a:solidFill>
                  <a:schemeClr val="tx1">
                    <a:alpha val="80000"/>
                  </a:schemeClr>
                </a:solidFill>
                <a:latin typeface="Arial" panose="020B0604020202020204" pitchFamily="34" charset="0"/>
                <a:cs typeface="Arial" panose="020B0604020202020204" pitchFamily="34" charset="0"/>
              </a:rPr>
              <a:t>Interested in exploring</a:t>
            </a:r>
            <a:r>
              <a:rPr lang="en-US" sz="2200" dirty="0">
                <a:solidFill>
                  <a:schemeClr val="tx1">
                    <a:alpha val="80000"/>
                  </a:schemeClr>
                </a:solidFill>
                <a:effectLst/>
                <a:latin typeface="Arial" panose="020B0604020202020204" pitchFamily="34" charset="0"/>
                <a:cs typeface="Arial" panose="020B0604020202020204" pitchFamily="34" charset="0"/>
              </a:rPr>
              <a:t> the potential of UAS technology towards quantification and volumetric analysis of nearshore Sargassum influxes</a:t>
            </a:r>
          </a:p>
          <a:p>
            <a:pPr marL="171450" indent="-228600">
              <a:lnSpc>
                <a:spcPct val="90000"/>
              </a:lnSpc>
              <a:spcAft>
                <a:spcPts val="800"/>
              </a:spcAft>
              <a:buFont typeface="Arial" panose="020B0604020202020204" pitchFamily="34" charset="0"/>
              <a:buChar char="•"/>
            </a:pPr>
            <a:r>
              <a:rPr lang="en-US" sz="2200" dirty="0">
                <a:solidFill>
                  <a:schemeClr val="tx1">
                    <a:alpha val="80000"/>
                  </a:schemeClr>
                </a:solidFill>
                <a:latin typeface="Arial" panose="020B0604020202020204" pitchFamily="34" charset="0"/>
                <a:cs typeface="Arial" panose="020B0604020202020204" pitchFamily="34" charset="0"/>
              </a:rPr>
              <a:t>UAS technology supports this type of analysis and compliments the utilization of satellite remote sensing for detection and long-term monitoring</a:t>
            </a:r>
          </a:p>
          <a:p>
            <a:pPr marL="171450" indent="-228600">
              <a:lnSpc>
                <a:spcPct val="90000"/>
              </a:lnSpc>
              <a:spcAft>
                <a:spcPts val="800"/>
              </a:spcAft>
              <a:buFont typeface="Arial" panose="020B0604020202020204" pitchFamily="34" charset="0"/>
              <a:buChar char="•"/>
            </a:pPr>
            <a:r>
              <a:rPr lang="en-US" sz="2200" dirty="0">
                <a:solidFill>
                  <a:schemeClr val="tx1">
                    <a:alpha val="80000"/>
                  </a:schemeClr>
                </a:solidFill>
                <a:effectLst/>
                <a:latin typeface="Arial" panose="020B0604020202020204" pitchFamily="34" charset="0"/>
                <a:cs typeface="Arial" panose="020B0604020202020204" pitchFamily="34" charset="0"/>
              </a:rPr>
              <a:t>Citi</a:t>
            </a:r>
            <a:r>
              <a:rPr lang="en-US" sz="2200" dirty="0">
                <a:solidFill>
                  <a:schemeClr val="tx1">
                    <a:alpha val="80000"/>
                  </a:schemeClr>
                </a:solidFill>
                <a:latin typeface="Arial" panose="020B0604020202020204" pitchFamily="34" charset="0"/>
                <a:cs typeface="Arial" panose="020B0604020202020204" pitchFamily="34" charset="0"/>
              </a:rPr>
              <a:t>zen science will also be incorporated- through the implementation of beach signage with QR codes to facilitate reports of Sargassum on beaches</a:t>
            </a:r>
            <a:endParaRPr lang="en-US" sz="2200" dirty="0">
              <a:solidFill>
                <a:schemeClr val="tx1">
                  <a:alpha val="80000"/>
                </a:schemeClr>
              </a:solidFill>
              <a:effectLst/>
              <a:latin typeface="Arial" panose="020B0604020202020204" pitchFamily="34" charset="0"/>
              <a:cs typeface="Arial" panose="020B0604020202020204" pitchFamily="34" charset="0"/>
            </a:endParaRPr>
          </a:p>
          <a:p>
            <a:pPr marL="171450" indent="-228600">
              <a:lnSpc>
                <a:spcPct val="90000"/>
              </a:lnSpc>
              <a:spcAft>
                <a:spcPts val="800"/>
              </a:spcAft>
              <a:buFont typeface="Arial" panose="020B0604020202020204" pitchFamily="34" charset="0"/>
              <a:buChar char="•"/>
            </a:pPr>
            <a:endParaRPr lang="en-US" sz="1600" dirty="0">
              <a:solidFill>
                <a:schemeClr val="tx1">
                  <a:alpha val="80000"/>
                </a:schemeClr>
              </a:solidFill>
              <a:effectLst/>
            </a:endParaRPr>
          </a:p>
          <a:p>
            <a:pPr marL="171450" indent="-228600">
              <a:lnSpc>
                <a:spcPct val="90000"/>
              </a:lnSpc>
              <a:spcAft>
                <a:spcPts val="800"/>
              </a:spcAft>
              <a:buFont typeface="Arial" panose="020B0604020202020204" pitchFamily="34" charset="0"/>
              <a:buChar char="•"/>
            </a:pPr>
            <a:endParaRPr lang="en-US" sz="1600" dirty="0">
              <a:solidFill>
                <a:schemeClr val="tx1">
                  <a:alpha val="80000"/>
                </a:schemeClr>
              </a:solidFill>
              <a:effectLst/>
            </a:endParaRPr>
          </a:p>
        </p:txBody>
      </p:sp>
      <p:sp>
        <p:nvSpPr>
          <p:cNvPr id="4" name="Title 1">
            <a:extLst>
              <a:ext uri="{FF2B5EF4-FFF2-40B4-BE49-F238E27FC236}">
                <a16:creationId xmlns:a16="http://schemas.microsoft.com/office/drawing/2014/main" id="{A79C1C68-1184-F6E1-9794-1614EA29CB85}"/>
              </a:ext>
            </a:extLst>
          </p:cNvPr>
          <p:cNvSpPr>
            <a:spLocks noGrp="1"/>
          </p:cNvSpPr>
          <p:nvPr>
            <p:ph type="title"/>
          </p:nvPr>
        </p:nvSpPr>
        <p:spPr>
          <a:xfrm>
            <a:off x="5566575" y="703679"/>
            <a:ext cx="6098593" cy="1325563"/>
          </a:xfrm>
          <a:ln>
            <a:solidFill>
              <a:schemeClr val="accent1"/>
            </a:solidFill>
          </a:ln>
        </p:spPr>
        <p:txBody>
          <a:bodyPr vert="horz" lIns="91440" tIns="45720" rIns="91440" bIns="45720" rtlCol="0" anchor="ctr">
            <a:normAutofit fontScale="90000"/>
          </a:bodyPr>
          <a:lstStyle/>
          <a:p>
            <a:r>
              <a:rPr lang="en-TT" sz="3400" dirty="0">
                <a:latin typeface="Arial" panose="020B0604020202020204" pitchFamily="34" charset="0"/>
                <a:cs typeface="Arial" panose="020B0604020202020204" pitchFamily="34" charset="0"/>
              </a:rPr>
              <a:t>Potential for Ground Truthing and Quantification of Sargassum Utilizing UAS Technology</a:t>
            </a:r>
          </a:p>
        </p:txBody>
      </p:sp>
    </p:spTree>
    <p:extLst>
      <p:ext uri="{BB962C8B-B14F-4D97-AF65-F5344CB8AC3E}">
        <p14:creationId xmlns:p14="http://schemas.microsoft.com/office/powerpoint/2010/main" val="184487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2615" y="4291467"/>
            <a:ext cx="7228114" cy="1325563"/>
          </a:xfrm>
        </p:spPr>
        <p:txBody>
          <a:bodyPr/>
          <a:lstStyle/>
          <a:p>
            <a:r>
              <a:rPr lang="en-US" b="1" dirty="0">
                <a:solidFill>
                  <a:schemeClr val="bg1"/>
                </a:solidFill>
                <a:latin typeface="Arial" panose="020B0604020202020204" pitchFamily="34" charset="0"/>
                <a:cs typeface="Arial" panose="020B0604020202020204" pitchFamily="34" charset="0"/>
              </a:rPr>
              <a:t>Thanks for your attention</a:t>
            </a:r>
          </a:p>
        </p:txBody>
      </p:sp>
      <p:pic>
        <p:nvPicPr>
          <p:cNvPr id="3" name="Picture 2"/>
          <p:cNvPicPr>
            <a:picLocks noChangeAspect="1"/>
          </p:cNvPicPr>
          <p:nvPr/>
        </p:nvPicPr>
        <p:blipFill>
          <a:blip r:embed="rId3"/>
          <a:stretch>
            <a:fillRect/>
          </a:stretch>
        </p:blipFill>
        <p:spPr>
          <a:xfrm>
            <a:off x="10855163" y="5822949"/>
            <a:ext cx="1279687" cy="920750"/>
          </a:xfrm>
          <a:prstGeom prst="rect">
            <a:avLst/>
          </a:prstGeom>
        </p:spPr>
      </p:pic>
    </p:spTree>
    <p:extLst>
      <p:ext uri="{BB962C8B-B14F-4D97-AF65-F5344CB8AC3E}">
        <p14:creationId xmlns:p14="http://schemas.microsoft.com/office/powerpoint/2010/main" val="284000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3598F7-78D3-4440-8354-5D334745FF95}"/>
              </a:ext>
            </a:extLst>
          </p:cNvPr>
          <p:cNvSpPr txBox="1">
            <a:spLocks/>
          </p:cNvSpPr>
          <p:nvPr/>
        </p:nvSpPr>
        <p:spPr>
          <a:xfrm>
            <a:off x="3043882" y="428625"/>
            <a:ext cx="7071668" cy="10222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solidFill>
                  <a:schemeClr val="accent1">
                    <a:lumMod val="75000"/>
                  </a:schemeClr>
                </a:solidFill>
                <a:latin typeface="Arial" panose="020B0604020202020204" pitchFamily="34" charset="0"/>
                <a:cs typeface="Arial" panose="020B0604020202020204" pitchFamily="34" charset="0"/>
              </a:rPr>
              <a:t>Sargassum</a:t>
            </a:r>
            <a:r>
              <a:rPr lang="en-US" sz="4800" b="1" dirty="0">
                <a:solidFill>
                  <a:schemeClr val="accent1">
                    <a:lumMod val="75000"/>
                  </a:schemeClr>
                </a:solidFill>
                <a:latin typeface="Arial" panose="020B0604020202020204" pitchFamily="34" charset="0"/>
                <a:cs typeface="Arial" panose="020B0604020202020204" pitchFamily="34" charset="0"/>
              </a:rPr>
              <a:t> Influx</a:t>
            </a:r>
          </a:p>
        </p:txBody>
      </p:sp>
      <p:sp>
        <p:nvSpPr>
          <p:cNvPr id="5" name="Subtitle 2">
            <a:extLst>
              <a:ext uri="{FF2B5EF4-FFF2-40B4-BE49-F238E27FC236}">
                <a16:creationId xmlns:a16="http://schemas.microsoft.com/office/drawing/2014/main" id="{5FFA26AB-8DB2-C94A-8178-0FB61847F9DF}"/>
              </a:ext>
            </a:extLst>
          </p:cNvPr>
          <p:cNvSpPr txBox="1">
            <a:spLocks/>
          </p:cNvSpPr>
          <p:nvPr/>
        </p:nvSpPr>
        <p:spPr>
          <a:xfrm>
            <a:off x="300123" y="2138062"/>
            <a:ext cx="4061767" cy="42100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TT" sz="2100" dirty="0">
                <a:latin typeface="Arial" panose="020B0604020202020204" pitchFamily="34" charset="0"/>
                <a:cs typeface="Arial" panose="020B0604020202020204" pitchFamily="34" charset="0"/>
              </a:rPr>
              <a:t>Since 2011, large quantities of </a:t>
            </a:r>
            <a:r>
              <a:rPr lang="en-TT" sz="2100" dirty="0" err="1">
                <a:latin typeface="Arial" panose="020B0604020202020204" pitchFamily="34" charset="0"/>
                <a:cs typeface="Arial" panose="020B0604020202020204" pitchFamily="34" charset="0"/>
              </a:rPr>
              <a:t>Sargassum</a:t>
            </a:r>
            <a:r>
              <a:rPr lang="en-TT" sz="2100" dirty="0">
                <a:latin typeface="Arial" panose="020B0604020202020204" pitchFamily="34" charset="0"/>
                <a:cs typeface="Arial" panose="020B0604020202020204" pitchFamily="34" charset="0"/>
              </a:rPr>
              <a:t> seaweed have been washing ashore in Trinidad and Tobago.</a:t>
            </a:r>
          </a:p>
          <a:p>
            <a:pPr algn="just"/>
            <a:endParaRPr lang="en-TT" sz="2100" dirty="0">
              <a:latin typeface="Arial" panose="020B0604020202020204" pitchFamily="34" charset="0"/>
              <a:cs typeface="Arial" panose="020B0604020202020204" pitchFamily="34" charset="0"/>
            </a:endParaRPr>
          </a:p>
          <a:p>
            <a:pPr algn="just"/>
            <a:r>
              <a:rPr lang="en-TT" sz="2100" dirty="0">
                <a:latin typeface="Arial" panose="020B0604020202020204" pitchFamily="34" charset="0"/>
                <a:cs typeface="Arial" panose="020B0604020202020204" pitchFamily="34" charset="0"/>
              </a:rPr>
              <a:t>In Trinidad, communities on the north-east and south-east coasts from Matelot to </a:t>
            </a:r>
            <a:r>
              <a:rPr lang="en-TT" sz="2100" dirty="0" err="1">
                <a:latin typeface="Arial" panose="020B0604020202020204" pitchFamily="34" charset="0"/>
                <a:cs typeface="Arial" panose="020B0604020202020204" pitchFamily="34" charset="0"/>
              </a:rPr>
              <a:t>Guayaguayare</a:t>
            </a:r>
            <a:r>
              <a:rPr lang="en-TT" sz="2100" dirty="0">
                <a:latin typeface="Arial" panose="020B0604020202020204" pitchFamily="34" charset="0"/>
                <a:cs typeface="Arial" panose="020B0604020202020204" pitchFamily="34" charset="0"/>
              </a:rPr>
              <a:t> have been impacted. More recently we received report for the southwest coast-Los </a:t>
            </a:r>
            <a:r>
              <a:rPr lang="en-TT" sz="2100" dirty="0" err="1">
                <a:latin typeface="Arial" panose="020B0604020202020204" pitchFamily="34" charset="0"/>
                <a:cs typeface="Arial" panose="020B0604020202020204" pitchFamily="34" charset="0"/>
              </a:rPr>
              <a:t>Iros</a:t>
            </a:r>
            <a:r>
              <a:rPr lang="en-TT" sz="2100" dirty="0">
                <a:latin typeface="Arial" panose="020B0604020202020204" pitchFamily="34" charset="0"/>
                <a:cs typeface="Arial" panose="020B0604020202020204" pitchFamily="34" charset="0"/>
              </a:rPr>
              <a:t> Bay</a:t>
            </a:r>
          </a:p>
          <a:p>
            <a:pPr algn="just"/>
            <a:endParaRPr lang="en-TT" sz="2100" dirty="0">
              <a:latin typeface="Arial" panose="020B0604020202020204" pitchFamily="34" charset="0"/>
              <a:cs typeface="Arial" panose="020B0604020202020204" pitchFamily="34" charset="0"/>
            </a:endParaRPr>
          </a:p>
          <a:p>
            <a:pPr algn="just"/>
            <a:r>
              <a:rPr lang="en-TT" sz="2100" dirty="0">
                <a:latin typeface="Arial" panose="020B0604020202020204" pitchFamily="34" charset="0"/>
                <a:cs typeface="Arial" panose="020B0604020202020204" pitchFamily="34" charset="0"/>
              </a:rPr>
              <a:t>Along Tobago’s Atlantic coast mats up to 0.6m thick have been observed in Tyrel’s Bay, Pinfold Bay, King’s Bay, Hope Beach, </a:t>
            </a:r>
            <a:r>
              <a:rPr lang="en-TT" sz="2100" dirty="0" err="1">
                <a:latin typeface="Arial" panose="020B0604020202020204" pitchFamily="34" charset="0"/>
                <a:cs typeface="Arial" panose="020B0604020202020204" pitchFamily="34" charset="0"/>
              </a:rPr>
              <a:t>Delaford</a:t>
            </a:r>
            <a:r>
              <a:rPr lang="en-TT" sz="2100" dirty="0">
                <a:latin typeface="Arial" panose="020B0604020202020204" pitchFamily="34" charset="0"/>
                <a:cs typeface="Arial" panose="020B0604020202020204" pitchFamily="34" charset="0"/>
              </a:rPr>
              <a:t> Bay, Goldsborough Bay, </a:t>
            </a:r>
            <a:r>
              <a:rPr lang="en-TT" sz="2100" dirty="0" err="1">
                <a:latin typeface="Arial" panose="020B0604020202020204" pitchFamily="34" charset="0"/>
                <a:cs typeface="Arial" panose="020B0604020202020204" pitchFamily="34" charset="0"/>
              </a:rPr>
              <a:t>Kilgwyn</a:t>
            </a:r>
            <a:r>
              <a:rPr lang="en-TT" sz="2100" dirty="0">
                <a:latin typeface="Arial" panose="020B0604020202020204" pitchFamily="34" charset="0"/>
                <a:cs typeface="Arial" panose="020B0604020202020204" pitchFamily="34" charset="0"/>
              </a:rPr>
              <a:t> and Little </a:t>
            </a:r>
            <a:r>
              <a:rPr lang="en-TT" sz="2100" dirty="0" err="1">
                <a:latin typeface="Arial" panose="020B0604020202020204" pitchFamily="34" charset="0"/>
                <a:cs typeface="Arial" panose="020B0604020202020204" pitchFamily="34" charset="0"/>
              </a:rPr>
              <a:t>Rockly</a:t>
            </a:r>
            <a:r>
              <a:rPr lang="en-TT" sz="2100" dirty="0">
                <a:latin typeface="Arial" panose="020B0604020202020204" pitchFamily="34" charset="0"/>
                <a:cs typeface="Arial" panose="020B0604020202020204" pitchFamily="34" charset="0"/>
              </a:rPr>
              <a:t> Bay.</a:t>
            </a:r>
          </a:p>
          <a:p>
            <a:pPr algn="just"/>
            <a:endParaRPr lang="en-TT" sz="2100" dirty="0"/>
          </a:p>
          <a:p>
            <a:pPr algn="just"/>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03" y="2539394"/>
            <a:ext cx="3717262" cy="287243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868" y="2539394"/>
            <a:ext cx="3727334" cy="2880212"/>
          </a:xfrm>
          <a:prstGeom prst="rect">
            <a:avLst/>
          </a:prstGeom>
        </p:spPr>
      </p:pic>
      <p:pic>
        <p:nvPicPr>
          <p:cNvPr id="6" name="Picture 5"/>
          <p:cNvPicPr>
            <a:picLocks noChangeAspect="1"/>
          </p:cNvPicPr>
          <p:nvPr/>
        </p:nvPicPr>
        <p:blipFill>
          <a:blip r:embed="rId4"/>
          <a:stretch>
            <a:fillRect/>
          </a:stretch>
        </p:blipFill>
        <p:spPr>
          <a:xfrm>
            <a:off x="10835451" y="5822267"/>
            <a:ext cx="1279687" cy="920750"/>
          </a:xfrm>
          <a:prstGeom prst="rect">
            <a:avLst/>
          </a:prstGeom>
        </p:spPr>
      </p:pic>
    </p:spTree>
    <p:extLst>
      <p:ext uri="{BB962C8B-B14F-4D97-AF65-F5344CB8AC3E}">
        <p14:creationId xmlns:p14="http://schemas.microsoft.com/office/powerpoint/2010/main" val="954329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ADF92F-4066-F747-AAEF-597A8340E927}"/>
              </a:ext>
            </a:extLst>
          </p:cNvPr>
          <p:cNvSpPr>
            <a:spLocks noGrp="1"/>
          </p:cNvSpPr>
          <p:nvPr>
            <p:ph type="title"/>
          </p:nvPr>
        </p:nvSpPr>
        <p:spPr>
          <a:xfrm>
            <a:off x="2095500" y="248478"/>
            <a:ext cx="8850796" cy="810592"/>
          </a:xfrm>
        </p:spPr>
        <p:txBody>
          <a:bodyPr>
            <a:noAutofit/>
          </a:bodyPr>
          <a:lstStyle/>
          <a:p>
            <a:pPr algn="ctr"/>
            <a:r>
              <a:rPr lang="en-US" sz="3200" dirty="0">
                <a:solidFill>
                  <a:schemeClr val="accent1">
                    <a:lumMod val="75000"/>
                  </a:schemeClr>
                </a:solidFill>
                <a:latin typeface="Arial" panose="020B0604020202020204" pitchFamily="34" charset="0"/>
                <a:cs typeface="Arial" panose="020B0604020202020204" pitchFamily="34" charset="0"/>
              </a:rPr>
              <a:t>National Response to </a:t>
            </a:r>
            <a:r>
              <a:rPr lang="en-US" sz="3200" dirty="0" err="1">
                <a:solidFill>
                  <a:schemeClr val="accent1">
                    <a:lumMod val="75000"/>
                  </a:schemeClr>
                </a:solidFill>
                <a:latin typeface="Arial" panose="020B0604020202020204" pitchFamily="34" charset="0"/>
                <a:cs typeface="Arial" panose="020B0604020202020204" pitchFamily="34" charset="0"/>
              </a:rPr>
              <a:t>Sargassum</a:t>
            </a:r>
            <a:r>
              <a:rPr lang="en-US" sz="3200" dirty="0">
                <a:solidFill>
                  <a:schemeClr val="accent1">
                    <a:lumMod val="75000"/>
                  </a:schemeClr>
                </a:solidFill>
                <a:latin typeface="Arial" panose="020B0604020202020204" pitchFamily="34" charset="0"/>
                <a:cs typeface="Arial" panose="020B0604020202020204" pitchFamily="34" charset="0"/>
              </a:rPr>
              <a:t> Influx </a:t>
            </a:r>
          </a:p>
        </p:txBody>
      </p:sp>
      <p:sp>
        <p:nvSpPr>
          <p:cNvPr id="5" name="Content Placeholder 2">
            <a:extLst>
              <a:ext uri="{FF2B5EF4-FFF2-40B4-BE49-F238E27FC236}">
                <a16:creationId xmlns:a16="http://schemas.microsoft.com/office/drawing/2014/main" id="{1A0C734C-9B4D-C345-AC15-366AD2B82FF9}"/>
              </a:ext>
            </a:extLst>
          </p:cNvPr>
          <p:cNvSpPr>
            <a:spLocks noGrp="1"/>
          </p:cNvSpPr>
          <p:nvPr>
            <p:ph idx="1"/>
          </p:nvPr>
        </p:nvSpPr>
        <p:spPr>
          <a:xfrm>
            <a:off x="3680085" y="2003079"/>
            <a:ext cx="7954452" cy="3942276"/>
          </a:xfrm>
        </p:spPr>
        <p:txBody>
          <a:bodyPr>
            <a:normAutofit fontScale="47500" lnSpcReduction="20000"/>
          </a:bodyPr>
          <a:lstStyle/>
          <a:p>
            <a:pPr algn="just">
              <a:lnSpc>
                <a:spcPct val="120000"/>
              </a:lnSpc>
            </a:pPr>
            <a:r>
              <a:rPr lang="en-TT" sz="5500" dirty="0">
                <a:latin typeface="Arial" panose="020B0604020202020204" pitchFamily="34" charset="0"/>
                <a:cs typeface="Arial" panose="020B0604020202020204" pitchFamily="34" charset="0"/>
              </a:rPr>
              <a:t>In 2015, the </a:t>
            </a:r>
            <a:r>
              <a:rPr lang="en-TT" sz="5500" dirty="0">
                <a:solidFill>
                  <a:schemeClr val="tx2"/>
                </a:solidFill>
                <a:latin typeface="Arial" panose="020B0604020202020204" pitchFamily="34" charset="0"/>
                <a:cs typeface="Arial" panose="020B0604020202020204" pitchFamily="34" charset="0"/>
              </a:rPr>
              <a:t>Institute of Marine Affairs (IMA) </a:t>
            </a:r>
            <a:r>
              <a:rPr lang="en-TT" sz="5500" dirty="0">
                <a:latin typeface="Arial" panose="020B0604020202020204" pitchFamily="34" charset="0"/>
                <a:cs typeface="Arial" panose="020B0604020202020204" pitchFamily="34" charset="0"/>
              </a:rPr>
              <a:t>in conjunction with the </a:t>
            </a:r>
            <a:r>
              <a:rPr lang="en-TT" sz="5500" dirty="0">
                <a:solidFill>
                  <a:schemeClr val="tx2"/>
                </a:solidFill>
                <a:latin typeface="Arial" panose="020B0604020202020204" pitchFamily="34" charset="0"/>
                <a:cs typeface="Arial" panose="020B0604020202020204" pitchFamily="34" charset="0"/>
              </a:rPr>
              <a:t>UNDP Global Environment Facility Small Grants Programme (GEF-SGP) </a:t>
            </a:r>
            <a:r>
              <a:rPr lang="en-TT" sz="5500" dirty="0">
                <a:latin typeface="Arial" panose="020B0604020202020204" pitchFamily="34" charset="0"/>
                <a:cs typeface="Arial" panose="020B0604020202020204" pitchFamily="34" charset="0"/>
              </a:rPr>
              <a:t>consulted with key stakeholders to develop a National Sargassum Response Plan. </a:t>
            </a:r>
          </a:p>
          <a:p>
            <a:pPr algn="just">
              <a:lnSpc>
                <a:spcPct val="120000"/>
              </a:lnSpc>
            </a:pPr>
            <a:endParaRPr lang="en-TT" sz="5500" dirty="0">
              <a:latin typeface="Arial" panose="020B0604020202020204" pitchFamily="34" charset="0"/>
              <a:cs typeface="Arial" panose="020B0604020202020204" pitchFamily="34" charset="0"/>
            </a:endParaRPr>
          </a:p>
          <a:p>
            <a:pPr algn="just">
              <a:lnSpc>
                <a:spcPct val="120000"/>
              </a:lnSpc>
            </a:pPr>
            <a:r>
              <a:rPr lang="en-TT" sz="5500" dirty="0">
                <a:latin typeface="Arial" panose="020B0604020202020204" pitchFamily="34" charset="0"/>
                <a:cs typeface="Arial" panose="020B0604020202020204" pitchFamily="34" charset="0"/>
              </a:rPr>
              <a:t>The </a:t>
            </a:r>
            <a:r>
              <a:rPr lang="en-TT" sz="5500" dirty="0">
                <a:solidFill>
                  <a:schemeClr val="tx2"/>
                </a:solidFill>
                <a:latin typeface="Arial" panose="020B0604020202020204" pitchFamily="34" charset="0"/>
                <a:cs typeface="Arial" panose="020B0604020202020204" pitchFamily="34" charset="0"/>
              </a:rPr>
              <a:t>Draft National Sargassum Response Plan </a:t>
            </a:r>
            <a:r>
              <a:rPr lang="en-TT" sz="5500" dirty="0">
                <a:latin typeface="Arial" panose="020B0604020202020204" pitchFamily="34" charset="0"/>
                <a:cs typeface="Arial" panose="020B0604020202020204" pitchFamily="34" charset="0"/>
              </a:rPr>
              <a:t>was completed in 2016.</a:t>
            </a:r>
          </a:p>
          <a:p>
            <a:pPr algn="just"/>
            <a:endParaRPr lang="en-TT" dirty="0">
              <a:latin typeface="Arial" panose="020B0604020202020204" pitchFamily="34" charset="0"/>
              <a:cs typeface="Arial" panose="020B0604020202020204" pitchFamily="34" charset="0"/>
            </a:endParaRPr>
          </a:p>
          <a:p>
            <a:pPr marL="0" indent="0">
              <a:buNone/>
            </a:pPr>
            <a:endParaRPr lang="en-TT" dirty="0">
              <a:latin typeface="Arial" panose="020B0604020202020204" pitchFamily="34" charset="0"/>
              <a:cs typeface="Arial" panose="020B0604020202020204" pitchFamily="34" charset="0"/>
            </a:endParaRPr>
          </a:p>
          <a:p>
            <a:endParaRPr lang="en-US" i="1" dirty="0"/>
          </a:p>
          <a:p>
            <a:endParaRPr lang="en-US" i="1" dirty="0"/>
          </a:p>
        </p:txBody>
      </p:sp>
      <p:pic>
        <p:nvPicPr>
          <p:cNvPr id="6" name="Picture 5">
            <a:extLst>
              <a:ext uri="{FF2B5EF4-FFF2-40B4-BE49-F238E27FC236}">
                <a16:creationId xmlns:a16="http://schemas.microsoft.com/office/drawing/2014/main" id="{0F2F7885-0630-FEAB-2D13-A3F5A2ABE5F6}"/>
              </a:ext>
            </a:extLst>
          </p:cNvPr>
          <p:cNvPicPr>
            <a:picLocks noChangeAspect="1"/>
          </p:cNvPicPr>
          <p:nvPr/>
        </p:nvPicPr>
        <p:blipFill>
          <a:blip r:embed="rId2"/>
          <a:stretch>
            <a:fillRect/>
          </a:stretch>
        </p:blipFill>
        <p:spPr>
          <a:xfrm>
            <a:off x="430695" y="1880606"/>
            <a:ext cx="3249389" cy="4187221"/>
          </a:xfrm>
          <a:prstGeom prst="rect">
            <a:avLst/>
          </a:prstGeom>
          <a:ln>
            <a:solidFill>
              <a:schemeClr val="bg1">
                <a:lumMod val="65000"/>
              </a:schemeClr>
            </a:solidFill>
          </a:ln>
        </p:spPr>
      </p:pic>
      <p:pic>
        <p:nvPicPr>
          <p:cNvPr id="7" name="Picture 6"/>
          <p:cNvPicPr>
            <a:picLocks noChangeAspect="1"/>
          </p:cNvPicPr>
          <p:nvPr/>
        </p:nvPicPr>
        <p:blipFill>
          <a:blip r:embed="rId3"/>
          <a:stretch>
            <a:fillRect/>
          </a:stretch>
        </p:blipFill>
        <p:spPr>
          <a:xfrm>
            <a:off x="10636668" y="5830218"/>
            <a:ext cx="1279687" cy="920750"/>
          </a:xfrm>
          <a:prstGeom prst="rect">
            <a:avLst/>
          </a:prstGeom>
        </p:spPr>
      </p:pic>
    </p:spTree>
    <p:extLst>
      <p:ext uri="{BB962C8B-B14F-4D97-AF65-F5344CB8AC3E}">
        <p14:creationId xmlns:p14="http://schemas.microsoft.com/office/powerpoint/2010/main" val="1158370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A0C734C-9B4D-C345-AC15-366AD2B82FF9}"/>
              </a:ext>
            </a:extLst>
          </p:cNvPr>
          <p:cNvSpPr>
            <a:spLocks noGrp="1"/>
          </p:cNvSpPr>
          <p:nvPr>
            <p:ph idx="1"/>
          </p:nvPr>
        </p:nvSpPr>
        <p:spPr>
          <a:xfrm>
            <a:off x="589549" y="1652408"/>
            <a:ext cx="7411452" cy="4664171"/>
          </a:xfrm>
        </p:spPr>
        <p:txBody>
          <a:bodyPr>
            <a:normAutofit fontScale="70000" lnSpcReduction="20000"/>
          </a:bodyPr>
          <a:lstStyle/>
          <a:p>
            <a:pPr algn="just">
              <a:lnSpc>
                <a:spcPct val="120000"/>
              </a:lnSpc>
            </a:pPr>
            <a:r>
              <a:rPr lang="en-US" sz="3700" dirty="0">
                <a:latin typeface="Arial" panose="020B0604020202020204" pitchFamily="34" charset="0"/>
                <a:cs typeface="Arial" panose="020B0604020202020204" pitchFamily="34" charset="0"/>
              </a:rPr>
              <a:t>The </a:t>
            </a:r>
            <a:r>
              <a:rPr lang="en-US" sz="3700" dirty="0">
                <a:solidFill>
                  <a:schemeClr val="tx2"/>
                </a:solidFill>
                <a:latin typeface="Arial" panose="020B0604020202020204" pitchFamily="34" charset="0"/>
                <a:cs typeface="Arial" panose="020B0604020202020204" pitchFamily="34" charset="0"/>
              </a:rPr>
              <a:t>Division of Infrastructure Quarries and the Environment (DIQE) </a:t>
            </a:r>
            <a:r>
              <a:rPr lang="en-US" sz="3700" dirty="0">
                <a:latin typeface="Arial" panose="020B0604020202020204" pitchFamily="34" charset="0"/>
                <a:cs typeface="Arial" panose="020B0604020202020204" pitchFamily="34" charset="0"/>
              </a:rPr>
              <a:t>in conjunction with the </a:t>
            </a:r>
            <a:r>
              <a:rPr lang="en-US" sz="3700" dirty="0">
                <a:solidFill>
                  <a:schemeClr val="tx2"/>
                </a:solidFill>
                <a:latin typeface="Arial" panose="020B0604020202020204" pitchFamily="34" charset="0"/>
                <a:cs typeface="Arial" panose="020B0604020202020204" pitchFamily="34" charset="0"/>
              </a:rPr>
              <a:t>Tobago Emergency Management Agency (TEMA)</a:t>
            </a:r>
            <a:r>
              <a:rPr lang="en-US" sz="3700" dirty="0">
                <a:latin typeface="Arial" panose="020B0604020202020204" pitchFamily="34" charset="0"/>
                <a:cs typeface="Arial" panose="020B0604020202020204" pitchFamily="34" charset="0"/>
              </a:rPr>
              <a:t> consulted with key stakeholders to develop a Sargassum Emergency Response Plan, specifically for Tobago.</a:t>
            </a:r>
          </a:p>
          <a:p>
            <a:pPr algn="just">
              <a:lnSpc>
                <a:spcPct val="120000"/>
              </a:lnSpc>
            </a:pPr>
            <a:endParaRPr lang="en-US" sz="3700" dirty="0">
              <a:latin typeface="Arial" panose="020B0604020202020204" pitchFamily="34" charset="0"/>
              <a:cs typeface="Arial" panose="020B0604020202020204" pitchFamily="34" charset="0"/>
            </a:endParaRPr>
          </a:p>
          <a:p>
            <a:pPr algn="just">
              <a:lnSpc>
                <a:spcPct val="120000"/>
              </a:lnSpc>
            </a:pPr>
            <a:r>
              <a:rPr lang="en-TT" sz="3700" dirty="0">
                <a:latin typeface="Arial" panose="020B0604020202020204" pitchFamily="34" charset="0"/>
                <a:cs typeface="Arial" panose="020B0604020202020204" pitchFamily="34" charset="0"/>
              </a:rPr>
              <a:t>The </a:t>
            </a:r>
            <a:r>
              <a:rPr lang="en-TT" sz="3700" dirty="0">
                <a:solidFill>
                  <a:schemeClr val="tx2"/>
                </a:solidFill>
                <a:latin typeface="Arial" panose="020B0604020202020204" pitchFamily="34" charset="0"/>
                <a:cs typeface="Arial" panose="020B0604020202020204" pitchFamily="34" charset="0"/>
              </a:rPr>
              <a:t>Draft Tobago Sargassum Emergency Response Plan </a:t>
            </a:r>
            <a:r>
              <a:rPr lang="en-TT" sz="3700" dirty="0">
                <a:latin typeface="Arial" panose="020B0604020202020204" pitchFamily="34" charset="0"/>
                <a:cs typeface="Arial" panose="020B0604020202020204" pitchFamily="34" charset="0"/>
              </a:rPr>
              <a:t>was completed in 2016 and updated in 2018.</a:t>
            </a:r>
          </a:p>
          <a:p>
            <a:pPr algn="just"/>
            <a:endParaRPr lang="en-TT" dirty="0"/>
          </a:p>
          <a:p>
            <a:pPr marL="0" indent="0">
              <a:buNone/>
            </a:pPr>
            <a:endParaRPr lang="en-TT" dirty="0"/>
          </a:p>
          <a:p>
            <a:endParaRPr lang="en-US" i="1" dirty="0"/>
          </a:p>
          <a:p>
            <a:endParaRPr lang="en-US" i="1" dirty="0"/>
          </a:p>
        </p:txBody>
      </p:sp>
      <p:pic>
        <p:nvPicPr>
          <p:cNvPr id="5" name="Picture 4"/>
          <p:cNvPicPr>
            <a:picLocks noChangeAspect="1"/>
          </p:cNvPicPr>
          <p:nvPr/>
        </p:nvPicPr>
        <p:blipFill>
          <a:blip r:embed="rId2"/>
          <a:stretch>
            <a:fillRect/>
          </a:stretch>
        </p:blipFill>
        <p:spPr>
          <a:xfrm>
            <a:off x="8532157" y="1480959"/>
            <a:ext cx="3306827" cy="4230700"/>
          </a:xfrm>
          <a:prstGeom prst="rect">
            <a:avLst/>
          </a:prstGeom>
        </p:spPr>
      </p:pic>
      <p:sp>
        <p:nvSpPr>
          <p:cNvPr id="6" name="Title 1">
            <a:extLst>
              <a:ext uri="{FF2B5EF4-FFF2-40B4-BE49-F238E27FC236}">
                <a16:creationId xmlns:a16="http://schemas.microsoft.com/office/drawing/2014/main" id="{CBADF92F-4066-F747-AAEF-597A8340E927}"/>
              </a:ext>
            </a:extLst>
          </p:cNvPr>
          <p:cNvSpPr>
            <a:spLocks noGrp="1"/>
          </p:cNvSpPr>
          <p:nvPr>
            <p:ph type="title"/>
          </p:nvPr>
        </p:nvSpPr>
        <p:spPr>
          <a:xfrm>
            <a:off x="2095500" y="248478"/>
            <a:ext cx="8850796" cy="810592"/>
          </a:xfrm>
        </p:spPr>
        <p:txBody>
          <a:bodyPr>
            <a:noAutofit/>
          </a:bodyPr>
          <a:lstStyle/>
          <a:p>
            <a:pPr algn="ctr"/>
            <a:r>
              <a:rPr lang="en-US" sz="3200" dirty="0">
                <a:solidFill>
                  <a:schemeClr val="accent1">
                    <a:lumMod val="75000"/>
                  </a:schemeClr>
                </a:solidFill>
                <a:latin typeface="Arial" panose="020B0604020202020204" pitchFamily="34" charset="0"/>
                <a:cs typeface="Arial" panose="020B0604020202020204" pitchFamily="34" charset="0"/>
              </a:rPr>
              <a:t>National Response to </a:t>
            </a:r>
            <a:r>
              <a:rPr lang="en-US" sz="3200" dirty="0" err="1">
                <a:solidFill>
                  <a:schemeClr val="accent1">
                    <a:lumMod val="75000"/>
                  </a:schemeClr>
                </a:solidFill>
                <a:latin typeface="Arial" panose="020B0604020202020204" pitchFamily="34" charset="0"/>
                <a:cs typeface="Arial" panose="020B0604020202020204" pitchFamily="34" charset="0"/>
              </a:rPr>
              <a:t>Sargassum</a:t>
            </a:r>
            <a:r>
              <a:rPr lang="en-US" sz="3200" dirty="0">
                <a:solidFill>
                  <a:schemeClr val="accent1">
                    <a:lumMod val="75000"/>
                  </a:schemeClr>
                </a:solidFill>
                <a:latin typeface="Arial" panose="020B0604020202020204" pitchFamily="34" charset="0"/>
                <a:cs typeface="Arial" panose="020B0604020202020204" pitchFamily="34" charset="0"/>
              </a:rPr>
              <a:t> Influx </a:t>
            </a:r>
          </a:p>
        </p:txBody>
      </p:sp>
      <p:pic>
        <p:nvPicPr>
          <p:cNvPr id="7" name="Picture 6"/>
          <p:cNvPicPr>
            <a:picLocks noChangeAspect="1"/>
          </p:cNvPicPr>
          <p:nvPr/>
        </p:nvPicPr>
        <p:blipFill>
          <a:blip r:embed="rId3"/>
          <a:stretch>
            <a:fillRect/>
          </a:stretch>
        </p:blipFill>
        <p:spPr>
          <a:xfrm>
            <a:off x="10763888" y="5856204"/>
            <a:ext cx="1279687" cy="920750"/>
          </a:xfrm>
          <a:prstGeom prst="rect">
            <a:avLst/>
          </a:prstGeom>
        </p:spPr>
      </p:pic>
    </p:spTree>
    <p:extLst>
      <p:ext uri="{BB962C8B-B14F-4D97-AF65-F5344CB8AC3E}">
        <p14:creationId xmlns:p14="http://schemas.microsoft.com/office/powerpoint/2010/main" val="138897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A0C734C-9B4D-C345-AC15-366AD2B82FF9}"/>
              </a:ext>
            </a:extLst>
          </p:cNvPr>
          <p:cNvSpPr>
            <a:spLocks noGrp="1"/>
          </p:cNvSpPr>
          <p:nvPr>
            <p:ph idx="1"/>
          </p:nvPr>
        </p:nvSpPr>
        <p:spPr>
          <a:xfrm>
            <a:off x="838200" y="1567207"/>
            <a:ext cx="10515600" cy="4557009"/>
          </a:xfrm>
        </p:spPr>
        <p:txBody>
          <a:bodyPr>
            <a:normAutofit/>
          </a:bodyPr>
          <a:lstStyle/>
          <a:p>
            <a:r>
              <a:rPr lang="en-US" sz="2400" i="1" dirty="0">
                <a:latin typeface="Arial" panose="020B0604020202020204" pitchFamily="34" charset="0"/>
                <a:cs typeface="Arial" panose="020B0604020202020204" pitchFamily="34" charset="0"/>
              </a:rPr>
              <a:t>Collect, Remove and Dispose</a:t>
            </a:r>
          </a:p>
          <a:p>
            <a:pPr marL="0" indent="0">
              <a:buNone/>
            </a:pPr>
            <a:r>
              <a:rPr lang="en-US" sz="2400" i="1" dirty="0">
                <a:latin typeface="Arial" panose="020B0604020202020204" pitchFamily="34" charset="0"/>
                <a:cs typeface="Arial" panose="020B0604020202020204" pitchFamily="34" charset="0"/>
              </a:rPr>
              <a:t>	</a:t>
            </a:r>
            <a:r>
              <a:rPr lang="en-US" sz="2400" i="1" dirty="0">
                <a:solidFill>
                  <a:schemeClr val="tx2"/>
                </a:solidFill>
                <a:latin typeface="Arial" panose="020B0604020202020204" pitchFamily="34" charset="0"/>
                <a:cs typeface="Arial" panose="020B0604020202020204" pitchFamily="34" charset="0"/>
              </a:rPr>
              <a:t>Continued use of heavy equipment</a:t>
            </a:r>
          </a:p>
          <a:p>
            <a:pPr marL="0" indent="0">
              <a:buNone/>
            </a:pPr>
            <a:endParaRPr lang="en-US" sz="2400" i="1" dirty="0">
              <a:solidFill>
                <a:schemeClr val="tx2"/>
              </a:solidFill>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Clean-up Cost</a:t>
            </a:r>
          </a:p>
          <a:p>
            <a:pPr marL="0" indent="0">
              <a:buNone/>
            </a:pPr>
            <a:r>
              <a:rPr lang="en-US" sz="2400" i="1" dirty="0">
                <a:latin typeface="Arial" panose="020B0604020202020204" pitchFamily="34" charset="0"/>
                <a:cs typeface="Arial" panose="020B0604020202020204" pitchFamily="34" charset="0"/>
              </a:rPr>
              <a:t>	</a:t>
            </a:r>
            <a:r>
              <a:rPr lang="en-US" sz="2400" i="1" dirty="0">
                <a:solidFill>
                  <a:schemeClr val="tx2"/>
                </a:solidFill>
                <a:latin typeface="Arial" panose="020B0604020202020204" pitchFamily="34" charset="0"/>
                <a:cs typeface="Arial" panose="020B0604020202020204" pitchFamily="34" charset="0"/>
              </a:rPr>
              <a:t>In 2015, clean-up cost in Speyside </a:t>
            </a:r>
          </a:p>
          <a:p>
            <a:pPr marL="0" indent="0">
              <a:buNone/>
            </a:pPr>
            <a:r>
              <a:rPr lang="en-US" sz="2400" i="1" dirty="0">
                <a:solidFill>
                  <a:schemeClr val="tx2"/>
                </a:solidFill>
                <a:latin typeface="Arial" panose="020B0604020202020204" pitchFamily="34" charset="0"/>
                <a:cs typeface="Arial" panose="020B0604020202020204" pitchFamily="34" charset="0"/>
              </a:rPr>
              <a:t>	amounted to close to $4 million  </a:t>
            </a:r>
          </a:p>
          <a:p>
            <a:pPr marL="0" indent="0">
              <a:buNone/>
            </a:pPr>
            <a:endParaRPr lang="en-US" sz="2400" i="1" dirty="0">
              <a:solidFill>
                <a:schemeClr val="tx2"/>
              </a:solidFill>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Research</a:t>
            </a:r>
          </a:p>
          <a:p>
            <a:pPr marL="0" indent="0">
              <a:buNone/>
            </a:pPr>
            <a:r>
              <a:rPr lang="en-US" sz="2400" i="1" dirty="0">
                <a:latin typeface="Arial" panose="020B0604020202020204" pitchFamily="34" charset="0"/>
                <a:cs typeface="Arial" panose="020B0604020202020204" pitchFamily="34" charset="0"/>
              </a:rPr>
              <a:t>	</a:t>
            </a:r>
            <a:r>
              <a:rPr lang="en-US" sz="2400" i="1" dirty="0">
                <a:solidFill>
                  <a:schemeClr val="tx2"/>
                </a:solidFill>
                <a:latin typeface="Arial" panose="020B0604020202020204" pitchFamily="34" charset="0"/>
                <a:cs typeface="Arial" panose="020B0604020202020204" pitchFamily="34" charset="0"/>
              </a:rPr>
              <a:t>UWI – STA (Sargassum extract – 						bio stimulant and bioplastic)</a:t>
            </a:r>
          </a:p>
          <a:p>
            <a:pPr marL="0" indent="0">
              <a:buNone/>
            </a:pPr>
            <a:endParaRPr lang="en-US" sz="2000" i="1" dirty="0">
              <a:solidFill>
                <a:schemeClr val="tx2"/>
              </a:solidFill>
            </a:endParaRPr>
          </a:p>
          <a:p>
            <a:pPr marL="0" indent="0">
              <a:buNone/>
            </a:pPr>
            <a:endParaRPr lang="en-US" sz="2000" i="1" dirty="0">
              <a:solidFill>
                <a:schemeClr val="tx2"/>
              </a:solidFill>
            </a:endParaRPr>
          </a:p>
          <a:p>
            <a:endParaRPr lang="en-US" i="1" dirty="0"/>
          </a:p>
          <a:p>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346" y="1567207"/>
            <a:ext cx="4171950" cy="202759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4347" y="3676201"/>
            <a:ext cx="4171950" cy="2027595"/>
          </a:xfrm>
          <a:prstGeom prst="rect">
            <a:avLst/>
          </a:prstGeom>
        </p:spPr>
      </p:pic>
      <p:sp>
        <p:nvSpPr>
          <p:cNvPr id="7" name="Title 1">
            <a:extLst>
              <a:ext uri="{FF2B5EF4-FFF2-40B4-BE49-F238E27FC236}">
                <a16:creationId xmlns:a16="http://schemas.microsoft.com/office/drawing/2014/main" id="{CBADF92F-4066-F747-AAEF-597A8340E927}"/>
              </a:ext>
            </a:extLst>
          </p:cNvPr>
          <p:cNvSpPr>
            <a:spLocks noGrp="1"/>
          </p:cNvSpPr>
          <p:nvPr>
            <p:ph type="title"/>
          </p:nvPr>
        </p:nvSpPr>
        <p:spPr>
          <a:xfrm>
            <a:off x="2095500" y="248478"/>
            <a:ext cx="8850796" cy="810592"/>
          </a:xfrm>
        </p:spPr>
        <p:txBody>
          <a:bodyPr>
            <a:noAutofit/>
          </a:bodyPr>
          <a:lstStyle/>
          <a:p>
            <a:pPr algn="ctr"/>
            <a:r>
              <a:rPr lang="en-US" sz="3200" dirty="0">
                <a:solidFill>
                  <a:schemeClr val="accent1">
                    <a:lumMod val="75000"/>
                  </a:schemeClr>
                </a:solidFill>
                <a:latin typeface="Arial" panose="020B0604020202020204" pitchFamily="34" charset="0"/>
                <a:cs typeface="Arial" panose="020B0604020202020204" pitchFamily="34" charset="0"/>
              </a:rPr>
              <a:t>National Response to </a:t>
            </a:r>
            <a:r>
              <a:rPr lang="en-US" sz="3200" dirty="0" err="1">
                <a:solidFill>
                  <a:schemeClr val="accent1">
                    <a:lumMod val="75000"/>
                  </a:schemeClr>
                </a:solidFill>
                <a:latin typeface="Arial" panose="020B0604020202020204" pitchFamily="34" charset="0"/>
                <a:cs typeface="Arial" panose="020B0604020202020204" pitchFamily="34" charset="0"/>
              </a:rPr>
              <a:t>Sargassum</a:t>
            </a:r>
            <a:r>
              <a:rPr lang="en-US" sz="3200" dirty="0">
                <a:solidFill>
                  <a:schemeClr val="accent1">
                    <a:lumMod val="75000"/>
                  </a:schemeClr>
                </a:solidFill>
                <a:latin typeface="Arial" panose="020B0604020202020204" pitchFamily="34" charset="0"/>
                <a:cs typeface="Arial" panose="020B0604020202020204" pitchFamily="34" charset="0"/>
              </a:rPr>
              <a:t> Influx </a:t>
            </a:r>
          </a:p>
        </p:txBody>
      </p:sp>
      <p:pic>
        <p:nvPicPr>
          <p:cNvPr id="8" name="Picture 7"/>
          <p:cNvPicPr>
            <a:picLocks noChangeAspect="1"/>
          </p:cNvPicPr>
          <p:nvPr/>
        </p:nvPicPr>
        <p:blipFill>
          <a:blip r:embed="rId4"/>
          <a:stretch>
            <a:fillRect/>
          </a:stretch>
        </p:blipFill>
        <p:spPr>
          <a:xfrm>
            <a:off x="10713956" y="5874051"/>
            <a:ext cx="1279687" cy="920750"/>
          </a:xfrm>
          <a:prstGeom prst="rect">
            <a:avLst/>
          </a:prstGeom>
        </p:spPr>
      </p:pic>
    </p:spTree>
    <p:extLst>
      <p:ext uri="{BB962C8B-B14F-4D97-AF65-F5344CB8AC3E}">
        <p14:creationId xmlns:p14="http://schemas.microsoft.com/office/powerpoint/2010/main" val="41937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ield of brown grass with trees in the background&#10;&#10;Description automatically generated with medium confidence">
            <a:extLst>
              <a:ext uri="{FF2B5EF4-FFF2-40B4-BE49-F238E27FC236}">
                <a16:creationId xmlns:a16="http://schemas.microsoft.com/office/drawing/2014/main" id="{86C533A4-4A21-56BE-9B2D-94AE5382D147}"/>
              </a:ext>
            </a:extLst>
          </p:cNvPr>
          <p:cNvPicPr>
            <a:picLocks noChangeAspect="1"/>
          </p:cNvPicPr>
          <p:nvPr/>
        </p:nvPicPr>
        <p:blipFill rotWithShape="1">
          <a:blip r:embed="rId2"/>
          <a:srcRect l="2983" r="10796" b="1"/>
          <a:stretch/>
        </p:blipFill>
        <p:spPr>
          <a:xfrm>
            <a:off x="0" y="0"/>
            <a:ext cx="12192000" cy="6857999"/>
          </a:xfrm>
          <a:prstGeom prst="rect">
            <a:avLst/>
          </a:prstGeom>
        </p:spPr>
      </p:pic>
      <p:sp>
        <p:nvSpPr>
          <p:cNvPr id="4" name="Title 1"/>
          <p:cNvSpPr txBox="1">
            <a:spLocks/>
          </p:cNvSpPr>
          <p:nvPr/>
        </p:nvSpPr>
        <p:spPr>
          <a:xfrm>
            <a:off x="0" y="1960563"/>
            <a:ext cx="6255508" cy="1579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Improving National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Sargassum</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Management Capacities in the Caribbean</a:t>
            </a:r>
          </a:p>
        </p:txBody>
      </p:sp>
      <p:sp>
        <p:nvSpPr>
          <p:cNvPr id="5" name="Content Placeholder 2">
            <a:extLst>
              <a:ext uri="{FF2B5EF4-FFF2-40B4-BE49-F238E27FC236}">
                <a16:creationId xmlns:a16="http://schemas.microsoft.com/office/drawing/2014/main" id="{79306C85-6ED5-C13D-5F77-7108152C5DC1}"/>
              </a:ext>
            </a:extLst>
          </p:cNvPr>
          <p:cNvSpPr>
            <a:spLocks noGrp="1"/>
          </p:cNvSpPr>
          <p:nvPr>
            <p:ph idx="1"/>
          </p:nvPr>
        </p:nvSpPr>
        <p:spPr>
          <a:xfrm>
            <a:off x="6664956" y="1143000"/>
            <a:ext cx="5203194" cy="5514975"/>
          </a:xfrm>
          <a:solidFill>
            <a:schemeClr val="accent1">
              <a:lumMod val="20000"/>
              <a:lumOff val="80000"/>
            </a:schemeClr>
          </a:solidFill>
        </p:spPr>
        <p:txBody>
          <a:bodyPr anchor="ctr">
            <a:normAutofit/>
          </a:bodyPr>
          <a:lstStyle/>
          <a:p>
            <a:pPr marL="0" indent="0">
              <a:buNone/>
            </a:pPr>
            <a:r>
              <a:rPr lang="en-US" sz="2000" dirty="0">
                <a:latin typeface="Arial" panose="020B0604020202020204" pitchFamily="34" charset="0"/>
                <a:cs typeface="Arial" panose="020B0604020202020204" pitchFamily="34" charset="0"/>
              </a:rPr>
              <a:t>The project aims to support the enhancement of national capacity to collect, remove and dispose of </a:t>
            </a:r>
            <a:r>
              <a:rPr lang="en-US" sz="2000" dirty="0" err="1">
                <a:latin typeface="Arial" panose="020B0604020202020204" pitchFamily="34" charset="0"/>
                <a:cs typeface="Arial" panose="020B0604020202020204" pitchFamily="34" charset="0"/>
              </a:rPr>
              <a:t>sargassum</a:t>
            </a:r>
            <a:r>
              <a:rPr lang="en-US" sz="2000" dirty="0">
                <a:latin typeface="Arial" panose="020B0604020202020204" pitchFamily="34" charset="0"/>
                <a:cs typeface="Arial" panose="020B0604020202020204" pitchFamily="34" charset="0"/>
              </a:rPr>
              <a:t> seaweed by providing </a:t>
            </a:r>
            <a:r>
              <a:rPr lang="en-US" sz="2000" b="1" dirty="0">
                <a:latin typeface="Arial" panose="020B0604020202020204" pitchFamily="34" charset="0"/>
                <a:cs typeface="Arial" panose="020B0604020202020204" pitchFamily="34" charset="0"/>
              </a:rPr>
              <a:t>equipment</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expertise</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technical knowledge </a:t>
            </a:r>
            <a:r>
              <a:rPr lang="en-US" sz="2000" dirty="0">
                <a:latin typeface="Arial" panose="020B0604020202020204" pitchFamily="34" charset="0"/>
                <a:cs typeface="Arial" panose="020B0604020202020204" pitchFamily="34" charset="0"/>
              </a:rPr>
              <a:t>to countries.</a:t>
            </a:r>
          </a:p>
          <a:p>
            <a:pPr marL="0" indent="0">
              <a:buNone/>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Beneficiaries:</a:t>
            </a:r>
            <a:r>
              <a:rPr lang="en-US" sz="2000" dirty="0">
                <a:latin typeface="Arial" panose="020B0604020202020204" pitchFamily="34" charset="0"/>
                <a:cs typeface="Arial" panose="020B0604020202020204" pitchFamily="34" charset="0"/>
              </a:rPr>
              <a:t> Barbados, St. Kitts and Nevis, St. Lucia, St. Vincent and the Grenadines, and Trinidad and Tobago. </a:t>
            </a: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Duration:</a:t>
            </a:r>
            <a:r>
              <a:rPr lang="en-US" sz="2000" dirty="0">
                <a:latin typeface="Arial" panose="020B0604020202020204" pitchFamily="34" charset="0"/>
                <a:cs typeface="Arial" panose="020B0604020202020204" pitchFamily="34" charset="0"/>
              </a:rPr>
              <a:t> 3 years (2022-2025)</a:t>
            </a: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Value:</a:t>
            </a:r>
            <a:r>
              <a:rPr lang="en-US" sz="2000" dirty="0">
                <a:latin typeface="Arial" panose="020B0604020202020204" pitchFamily="34" charset="0"/>
                <a:cs typeface="Arial" panose="020B0604020202020204" pitchFamily="34" charset="0"/>
              </a:rPr>
              <a:t> US$12,339,473.00</a:t>
            </a:r>
          </a:p>
          <a:p>
            <a:pPr lvl="0"/>
            <a:r>
              <a:rPr lang="en-US" sz="2000" dirty="0">
                <a:latin typeface="Arial" panose="020B0604020202020204" pitchFamily="34" charset="0"/>
                <a:cs typeface="Arial" panose="020B0604020202020204" pitchFamily="34" charset="0"/>
              </a:rPr>
              <a:t>Trinidad and Tobago will benefit from an allocation of US$1.99 M, specifically for equipment</a:t>
            </a:r>
            <a:r>
              <a:rPr lang="en-US" sz="2000" dirty="0" smtClean="0">
                <a:latin typeface="Arial" panose="020B0604020202020204" pitchFamily="34" charset="0"/>
                <a:cs typeface="Arial" panose="020B0604020202020204" pitchFamily="34" charset="0"/>
              </a:rPr>
              <a:t>.</a:t>
            </a:r>
          </a:p>
          <a:p>
            <a:pPr lvl="0"/>
            <a:r>
              <a:rPr lang="en-US" sz="2000" dirty="0" smtClean="0">
                <a:latin typeface="Arial" panose="020B0604020202020204" pitchFamily="34" charset="0"/>
                <a:cs typeface="Arial" panose="020B0604020202020204" pitchFamily="34" charset="0"/>
              </a:rPr>
              <a:t>National multi-sectoral project steering committee</a:t>
            </a:r>
            <a:endParaRPr lang="en-US" sz="2000" dirty="0">
              <a:latin typeface="Arial" panose="020B0604020202020204" pitchFamily="34" charset="0"/>
              <a:cs typeface="Arial" panose="020B0604020202020204" pitchFamily="34" charset="0"/>
            </a:endParaRPr>
          </a:p>
          <a:p>
            <a:endParaRPr lang="en-US" sz="2000" dirty="0">
              <a:latin typeface="Arial Narrow" panose="020B0606020202030204" pitchFamily="34" charset="0"/>
            </a:endParaRPr>
          </a:p>
        </p:txBody>
      </p:sp>
    </p:spTree>
    <p:extLst>
      <p:ext uri="{BB962C8B-B14F-4D97-AF65-F5344CB8AC3E}">
        <p14:creationId xmlns:p14="http://schemas.microsoft.com/office/powerpoint/2010/main" val="303884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7000875" cy="1325563"/>
          </a:xfrm>
        </p:spPr>
        <p:txBody>
          <a:bodyPr>
            <a:normAutofit/>
          </a:bodyPr>
          <a:lstStyle/>
          <a:p>
            <a:r>
              <a:rPr lang="en-US" sz="3600" dirty="0" smtClean="0">
                <a:solidFill>
                  <a:schemeClr val="accent5">
                    <a:lumMod val="75000"/>
                  </a:schemeClr>
                </a:solidFill>
                <a:latin typeface="Arial" panose="020B0604020202020204" pitchFamily="34" charset="0"/>
                <a:cs typeface="Arial" panose="020B0604020202020204" pitchFamily="34" charset="0"/>
              </a:rPr>
              <a:t>National </a:t>
            </a:r>
            <a:r>
              <a:rPr lang="en-US" sz="3600" dirty="0" err="1" smtClean="0">
                <a:solidFill>
                  <a:schemeClr val="accent5">
                    <a:lumMod val="75000"/>
                  </a:schemeClr>
                </a:solidFill>
                <a:latin typeface="Arial" panose="020B0604020202020204" pitchFamily="34" charset="0"/>
                <a:cs typeface="Arial" panose="020B0604020202020204" pitchFamily="34" charset="0"/>
              </a:rPr>
              <a:t>Sargassum</a:t>
            </a:r>
            <a:r>
              <a:rPr lang="en-US" sz="3600" dirty="0" smtClean="0">
                <a:solidFill>
                  <a:schemeClr val="accent5">
                    <a:lumMod val="75000"/>
                  </a:schemeClr>
                </a:solidFill>
                <a:latin typeface="Arial" panose="020B0604020202020204" pitchFamily="34" charset="0"/>
                <a:cs typeface="Arial" panose="020B0604020202020204" pitchFamily="34" charset="0"/>
              </a:rPr>
              <a:t> </a:t>
            </a:r>
            <a:r>
              <a:rPr lang="en-US" sz="3600" dirty="0">
                <a:solidFill>
                  <a:schemeClr val="accent5">
                    <a:lumMod val="75000"/>
                  </a:schemeClr>
                </a:solidFill>
                <a:latin typeface="Arial" panose="020B0604020202020204" pitchFamily="34" charset="0"/>
                <a:cs typeface="Arial" panose="020B0604020202020204" pitchFamily="34" charset="0"/>
              </a:rPr>
              <a:t>Task Force </a:t>
            </a:r>
          </a:p>
        </p:txBody>
      </p:sp>
      <p:sp>
        <p:nvSpPr>
          <p:cNvPr id="3" name="Content Placeholder 2"/>
          <p:cNvSpPr>
            <a:spLocks noGrp="1"/>
          </p:cNvSpPr>
          <p:nvPr>
            <p:ph idx="1"/>
          </p:nvPr>
        </p:nvSpPr>
        <p:spPr>
          <a:xfrm>
            <a:off x="0" y="1813832"/>
            <a:ext cx="8271814" cy="4705349"/>
          </a:xfrm>
        </p:spPr>
        <p:txBody>
          <a:bodyPr>
            <a:noAutofit/>
          </a:bodyPr>
          <a:lstStyle/>
          <a:p>
            <a:pPr marL="0" indent="0">
              <a:buNone/>
            </a:pPr>
            <a:r>
              <a:rPr lang="en-TT" sz="1600" dirty="0">
                <a:latin typeface="Arial" panose="020B0604020202020204" pitchFamily="34" charset="0"/>
                <a:cs typeface="Arial" panose="020B0604020202020204" pitchFamily="34" charset="0"/>
              </a:rPr>
              <a:t>National Sargassum Task Force is to act as a national, interagency coordination mechanism for the implementation of Sargassum Response for Trinidad and Tobago. </a:t>
            </a:r>
          </a:p>
          <a:p>
            <a:pPr marL="0" indent="0">
              <a:buNone/>
            </a:pPr>
            <a:endParaRPr lang="en-TT" sz="1600" dirty="0">
              <a:latin typeface="Arial" panose="020B0604020202020204" pitchFamily="34" charset="0"/>
              <a:cs typeface="Arial" panose="020B0604020202020204" pitchFamily="34" charset="0"/>
            </a:endParaRPr>
          </a:p>
          <a:p>
            <a:pPr lvl="1"/>
            <a:r>
              <a:rPr lang="en-TT" sz="1600" dirty="0">
                <a:latin typeface="Arial" panose="020B0604020202020204" pitchFamily="34" charset="0"/>
                <a:cs typeface="Arial" panose="020B0604020202020204" pitchFamily="34" charset="0"/>
              </a:rPr>
              <a:t>offer guidance and assistance to Regional Corporations of the Ministry of Rural Development and Local Government, the Tobago House of Assembly and other support agencies that will serve as the first responders for clean-up efforts, and will ensure alignments with the national response framework.  </a:t>
            </a:r>
          </a:p>
          <a:p>
            <a:pPr lvl="1"/>
            <a:r>
              <a:rPr lang="en-TT" sz="1600" dirty="0">
                <a:latin typeface="Arial" panose="020B0604020202020204" pitchFamily="34" charset="0"/>
                <a:cs typeface="Arial" panose="020B0604020202020204" pitchFamily="34" charset="0"/>
              </a:rPr>
              <a:t>be responsible for establishment of an early warning system in order to notify coastal stakeholders and mobilise the requisite resources to deal with the impending Sargassum incursion. </a:t>
            </a:r>
          </a:p>
          <a:p>
            <a:pPr lvl="1"/>
            <a:r>
              <a:rPr lang="en-TT" sz="1600" dirty="0">
                <a:latin typeface="Arial" panose="020B0604020202020204" pitchFamily="34" charset="0"/>
                <a:cs typeface="Arial" panose="020B0604020202020204" pitchFamily="34" charset="0"/>
              </a:rPr>
              <a:t>strategize and make recommendations on priority areas to store the seaweed and concentrate clean-up efforts, training and public awareness and education.  </a:t>
            </a:r>
            <a:endParaRPr lang="en-US" sz="1600" dirty="0">
              <a:latin typeface="Arial" panose="020B0604020202020204" pitchFamily="34" charset="0"/>
              <a:cs typeface="Arial" panose="020B0604020202020204" pitchFamily="34" charset="0"/>
            </a:endParaRPr>
          </a:p>
          <a:p>
            <a:pPr lvl="1"/>
            <a:r>
              <a:rPr lang="en-TT" sz="1600" dirty="0">
                <a:latin typeface="Arial" panose="020B0604020202020204" pitchFamily="34" charset="0"/>
                <a:cs typeface="Arial" panose="020B0604020202020204" pitchFamily="34" charset="0"/>
              </a:rPr>
              <a:t>seek to encourage meaningful collaboration and communication among key stakeholders at all levels and throughout the process, from early warning to public education and awareness. </a:t>
            </a:r>
          </a:p>
          <a:p>
            <a:pPr lvl="1"/>
            <a:r>
              <a:rPr lang="en-TT" sz="1600" dirty="0">
                <a:latin typeface="Arial" panose="020B0604020202020204" pitchFamily="34" charset="0"/>
                <a:cs typeface="Arial" panose="020B0604020202020204" pitchFamily="34" charset="0"/>
              </a:rPr>
              <a:t>provide oversight over the development of a research and monitoring agenda that will facilitate improvement in managing the impacts of future occurrences of this natural disaster and inform the handling, disposal, storage, and utilisation of Sargassum products. </a:t>
            </a:r>
            <a:endParaRPr lang="en-US" sz="1600" dirty="0">
              <a:latin typeface="Arial" panose="020B0604020202020204" pitchFamily="34" charset="0"/>
              <a:cs typeface="Arial" panose="020B0604020202020204" pitchFamily="34" charset="0"/>
            </a:endParaRPr>
          </a:p>
          <a:p>
            <a:pPr marL="0" indent="0">
              <a:buNone/>
            </a:pPr>
            <a:r>
              <a:rPr lang="en-US" sz="1600" dirty="0"/>
              <a:t> </a:t>
            </a:r>
          </a:p>
          <a:p>
            <a:endParaRPr lang="en-US" sz="1600" dirty="0"/>
          </a:p>
        </p:txBody>
      </p:sp>
      <p:pic>
        <p:nvPicPr>
          <p:cNvPr id="6" name="Picture 5"/>
          <p:cNvPicPr>
            <a:picLocks noChangeAspect="1"/>
          </p:cNvPicPr>
          <p:nvPr/>
        </p:nvPicPr>
        <p:blipFill>
          <a:blip r:embed="rId2"/>
          <a:stretch>
            <a:fillRect/>
          </a:stretch>
        </p:blipFill>
        <p:spPr>
          <a:xfrm>
            <a:off x="8308889" y="1113064"/>
            <a:ext cx="3883111" cy="244656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641" t="18413" r="11308"/>
          <a:stretch/>
        </p:blipFill>
        <p:spPr>
          <a:xfrm>
            <a:off x="8462315" y="3804556"/>
            <a:ext cx="3729685" cy="2036535"/>
          </a:xfrm>
          <a:prstGeom prst="rect">
            <a:avLst/>
          </a:prstGeom>
          <a:ln w="25400">
            <a:solidFill>
              <a:schemeClr val="tx1"/>
            </a:solidFill>
          </a:ln>
        </p:spPr>
      </p:pic>
    </p:spTree>
    <p:extLst>
      <p:ext uri="{BB962C8B-B14F-4D97-AF65-F5344CB8AC3E}">
        <p14:creationId xmlns:p14="http://schemas.microsoft.com/office/powerpoint/2010/main" val="182708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US" sz="4000" b="1">
                <a:solidFill>
                  <a:srgbClr val="FFFFFF"/>
                </a:solidFill>
              </a:rPr>
              <a:t>Deliverables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12223781-7CA7-BC0D-6F9F-0C99A3E94E8B}"/>
              </a:ext>
            </a:extLst>
          </p:cNvPr>
          <p:cNvGraphicFramePr>
            <a:graphicFrameLocks noGrp="1"/>
          </p:cNvGraphicFramePr>
          <p:nvPr>
            <p:ph idx="1"/>
            <p:extLst>
              <p:ext uri="{D42A27DB-BD31-4B8C-83A1-F6EECF244321}">
                <p14:modId xmlns:p14="http://schemas.microsoft.com/office/powerpoint/2010/main" val="351532740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10912313" y="5937249"/>
            <a:ext cx="1279687" cy="920750"/>
          </a:xfrm>
          <a:prstGeom prst="rect">
            <a:avLst/>
          </a:prstGeom>
        </p:spPr>
      </p:pic>
    </p:spTree>
    <p:extLst>
      <p:ext uri="{BB962C8B-B14F-4D97-AF65-F5344CB8AC3E}">
        <p14:creationId xmlns:p14="http://schemas.microsoft.com/office/powerpoint/2010/main" val="265384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DECD-9F66-FE9B-CCED-572E2386EB61}"/>
              </a:ext>
            </a:extLst>
          </p:cNvPr>
          <p:cNvSpPr>
            <a:spLocks noGrp="1"/>
          </p:cNvSpPr>
          <p:nvPr>
            <p:ph type="title"/>
          </p:nvPr>
        </p:nvSpPr>
        <p:spPr>
          <a:xfrm>
            <a:off x="654432" y="674674"/>
            <a:ext cx="5120561" cy="1325563"/>
          </a:xfrm>
          <a:ln>
            <a:solidFill>
              <a:schemeClr val="accent1"/>
            </a:solidFill>
          </a:ln>
        </p:spPr>
        <p:txBody>
          <a:bodyPr vert="horz" lIns="91440" tIns="45720" rIns="91440" bIns="45720" rtlCol="0" anchor="ctr">
            <a:normAutofit fontScale="90000"/>
          </a:bodyPr>
          <a:lstStyle/>
          <a:p>
            <a:r>
              <a:rPr lang="en-US" sz="3400" dirty="0">
                <a:latin typeface="Arial" panose="020B0604020202020204" pitchFamily="34" charset="0"/>
                <a:cs typeface="Arial" panose="020B0604020202020204" pitchFamily="34" charset="0"/>
              </a:rPr>
              <a:t>Sargassum Monitoring and </a:t>
            </a:r>
            <a:r>
              <a:rPr lang="en-US" sz="3400" kern="1200" dirty="0">
                <a:solidFill>
                  <a:schemeClr val="tx1"/>
                </a:solidFill>
                <a:latin typeface="Arial" panose="020B0604020202020204" pitchFamily="34" charset="0"/>
                <a:cs typeface="Arial" panose="020B0604020202020204" pitchFamily="34" charset="0"/>
              </a:rPr>
              <a:t>Detection Programme with Remote Sensing </a:t>
            </a:r>
          </a:p>
        </p:txBody>
      </p:sp>
      <p:pic>
        <p:nvPicPr>
          <p:cNvPr id="10" name="Picture 9" descr="A blue water with red and green spots&#10;&#10;AI-generated content may be incorrect.">
            <a:extLst>
              <a:ext uri="{FF2B5EF4-FFF2-40B4-BE49-F238E27FC236}">
                <a16:creationId xmlns:a16="http://schemas.microsoft.com/office/drawing/2014/main" id="{F69E61AB-CB8B-83B8-7A48-076CA9D404BD}"/>
              </a:ext>
            </a:extLst>
          </p:cNvPr>
          <p:cNvPicPr>
            <a:picLocks noChangeAspect="1"/>
          </p:cNvPicPr>
          <p:nvPr/>
        </p:nvPicPr>
        <p:blipFill>
          <a:blip r:embed="rId2"/>
          <a:srcRect l="8581"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5" name="Content Placeholder 4" descr="A white wall with green spots&#10;&#10;AI-generated content may be incorrect.">
            <a:extLst>
              <a:ext uri="{FF2B5EF4-FFF2-40B4-BE49-F238E27FC236}">
                <a16:creationId xmlns:a16="http://schemas.microsoft.com/office/drawing/2014/main" id="{17A5DABD-9156-CF5E-8F56-A745E4AA34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0997" r="4" b="1849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3" name="Rectangle 12">
            <a:extLst>
              <a:ext uri="{FF2B5EF4-FFF2-40B4-BE49-F238E27FC236}">
                <a16:creationId xmlns:a16="http://schemas.microsoft.com/office/drawing/2014/main" id="{BCBF6903-7F53-F9F2-E78B-B8E5AC22ADD2}"/>
              </a:ext>
            </a:extLst>
          </p:cNvPr>
          <p:cNvSpPr/>
          <p:nvPr/>
        </p:nvSpPr>
        <p:spPr>
          <a:xfrm>
            <a:off x="7573818" y="0"/>
            <a:ext cx="1496291" cy="1136073"/>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TT">
              <a:ln w="28575">
                <a:solidFill>
                  <a:srgbClr val="FF0000"/>
                </a:solidFill>
              </a:ln>
            </a:endParaRPr>
          </a:p>
        </p:txBody>
      </p:sp>
      <p:sp>
        <p:nvSpPr>
          <p:cNvPr id="3" name="TextBox 2">
            <a:extLst>
              <a:ext uri="{FF2B5EF4-FFF2-40B4-BE49-F238E27FC236}">
                <a16:creationId xmlns:a16="http://schemas.microsoft.com/office/drawing/2014/main" id="{29B8E63C-FCB8-6491-4636-5858797CA59E}"/>
              </a:ext>
            </a:extLst>
          </p:cNvPr>
          <p:cNvSpPr txBox="1"/>
          <p:nvPr/>
        </p:nvSpPr>
        <p:spPr>
          <a:xfrm>
            <a:off x="654432" y="2469654"/>
            <a:ext cx="6032125" cy="3918929"/>
          </a:xfrm>
          <a:prstGeom prst="rect">
            <a:avLst/>
          </a:prstGeom>
        </p:spPr>
        <p:txBody>
          <a:bodyPr vert="horz" lIns="91440" tIns="45720" rIns="91440" bIns="45720" rtlCol="0" anchor="t">
            <a:normAutofit/>
          </a:bodyPr>
          <a:lstStyle/>
          <a:p>
            <a:pPr marL="171450" indent="-228600">
              <a:lnSpc>
                <a:spcPct val="90000"/>
              </a:lnSpc>
              <a:spcAft>
                <a:spcPts val="800"/>
              </a:spcAft>
              <a:buFont typeface="Arial" panose="020B0604020202020204" pitchFamily="34" charset="0"/>
              <a:buChar char="•"/>
            </a:pPr>
            <a:r>
              <a:rPr lang="en-TT" sz="2000" dirty="0">
                <a:solidFill>
                  <a:schemeClr val="tx1">
                    <a:alpha val="80000"/>
                  </a:schemeClr>
                </a:solidFill>
                <a:effectLst/>
                <a:latin typeface="Arial" panose="020B0604020202020204" pitchFamily="34" charset="0"/>
                <a:cs typeface="Arial" panose="020B0604020202020204" pitchFamily="34" charset="0"/>
              </a:rPr>
              <a:t>The IMA is developing a satellite remote sensing detection and monitoring programme for the influx of sargassum</a:t>
            </a:r>
          </a:p>
          <a:p>
            <a:pPr marL="171450" indent="-228600">
              <a:lnSpc>
                <a:spcPct val="90000"/>
              </a:lnSpc>
              <a:spcAft>
                <a:spcPts val="800"/>
              </a:spcAft>
              <a:buFont typeface="Arial" panose="020B0604020202020204" pitchFamily="34" charset="0"/>
              <a:buChar char="•"/>
            </a:pPr>
            <a:r>
              <a:rPr lang="en-TT" sz="2000" dirty="0">
                <a:solidFill>
                  <a:schemeClr val="tx1">
                    <a:alpha val="80000"/>
                  </a:schemeClr>
                </a:solidFill>
                <a:latin typeface="Arial" panose="020B0604020202020204" pitchFamily="34" charset="0"/>
                <a:cs typeface="Arial" panose="020B0604020202020204" pitchFamily="34" charset="0"/>
              </a:rPr>
              <a:t>The detection is facilitated using satellite imagery (Sentinel 2A &amp; Sentinel 2B) – we conducted a pilot study for a period of three (3) months in 2024</a:t>
            </a:r>
          </a:p>
          <a:p>
            <a:pPr marL="171450" indent="-228600">
              <a:lnSpc>
                <a:spcPct val="90000"/>
              </a:lnSpc>
              <a:spcAft>
                <a:spcPts val="800"/>
              </a:spcAft>
              <a:buFont typeface="Arial" panose="020B0604020202020204" pitchFamily="34" charset="0"/>
              <a:buChar char="•"/>
            </a:pPr>
            <a:r>
              <a:rPr lang="en-TT" sz="2000" dirty="0">
                <a:solidFill>
                  <a:schemeClr val="tx1">
                    <a:alpha val="80000"/>
                  </a:schemeClr>
                </a:solidFill>
                <a:latin typeface="Arial" panose="020B0604020202020204" pitchFamily="34" charset="0"/>
                <a:cs typeface="Arial" panose="020B0604020202020204" pitchFamily="34" charset="0"/>
              </a:rPr>
              <a:t>Sargassum was detected, which radiates a “greenish/yellowish” </a:t>
            </a:r>
            <a:r>
              <a:rPr lang="en-TT" sz="2000" dirty="0" err="1">
                <a:solidFill>
                  <a:schemeClr val="tx1">
                    <a:alpha val="80000"/>
                  </a:schemeClr>
                </a:solidFill>
                <a:latin typeface="Arial" panose="020B0604020202020204" pitchFamily="34" charset="0"/>
                <a:cs typeface="Arial" panose="020B0604020202020204" pitchFamily="34" charset="0"/>
              </a:rPr>
              <a:t>color</a:t>
            </a:r>
            <a:r>
              <a:rPr lang="en-TT" sz="2000" dirty="0">
                <a:solidFill>
                  <a:schemeClr val="tx1">
                    <a:alpha val="80000"/>
                  </a:schemeClr>
                </a:solidFill>
                <a:latin typeface="Arial" panose="020B0604020202020204" pitchFamily="34" charset="0"/>
                <a:cs typeface="Arial" panose="020B0604020202020204" pitchFamily="34" charset="0"/>
              </a:rPr>
              <a:t> on satellite imagery </a:t>
            </a:r>
          </a:p>
          <a:p>
            <a:pPr marL="171450" indent="-228600">
              <a:lnSpc>
                <a:spcPct val="90000"/>
              </a:lnSpc>
              <a:spcAft>
                <a:spcPts val="800"/>
              </a:spcAft>
              <a:buFont typeface="Arial" panose="020B0604020202020204" pitchFamily="34" charset="0"/>
              <a:buChar char="•"/>
            </a:pPr>
            <a:r>
              <a:rPr lang="en-TT" sz="2000" dirty="0">
                <a:solidFill>
                  <a:schemeClr val="tx1">
                    <a:alpha val="80000"/>
                  </a:schemeClr>
                </a:solidFill>
                <a:latin typeface="Arial" panose="020B0604020202020204" pitchFamily="34" charset="0"/>
                <a:cs typeface="Arial" panose="020B0604020202020204" pitchFamily="34" charset="0"/>
              </a:rPr>
              <a:t>We are exploring  the potential to develop an “early warning system” for influxes through trajectory </a:t>
            </a:r>
            <a:r>
              <a:rPr lang="en-TT" sz="2000" dirty="0" smtClean="0">
                <a:solidFill>
                  <a:schemeClr val="tx1">
                    <a:alpha val="80000"/>
                  </a:schemeClr>
                </a:solidFill>
                <a:latin typeface="Arial" panose="020B0604020202020204" pitchFamily="34" charset="0"/>
                <a:cs typeface="Arial" panose="020B0604020202020204" pitchFamily="34" charset="0"/>
              </a:rPr>
              <a:t>modelling </a:t>
            </a:r>
            <a:r>
              <a:rPr lang="en-TT" sz="2000" dirty="0">
                <a:solidFill>
                  <a:schemeClr val="tx1">
                    <a:alpha val="80000"/>
                  </a:schemeClr>
                </a:solidFill>
                <a:latin typeface="Arial" panose="020B0604020202020204" pitchFamily="34" charset="0"/>
                <a:cs typeface="Arial" panose="020B0604020202020204" pitchFamily="34" charset="0"/>
              </a:rPr>
              <a:t>utilizing satellite imagery</a:t>
            </a:r>
          </a:p>
          <a:p>
            <a:pPr marL="171450" indent="-228600">
              <a:lnSpc>
                <a:spcPct val="90000"/>
              </a:lnSpc>
              <a:spcAft>
                <a:spcPts val="800"/>
              </a:spcAft>
              <a:buFont typeface="Arial" panose="020B0604020202020204" pitchFamily="34" charset="0"/>
              <a:buChar char="•"/>
            </a:pPr>
            <a:endParaRPr lang="en-TT" sz="1600" dirty="0">
              <a:solidFill>
                <a:schemeClr val="tx1">
                  <a:alpha val="80000"/>
                </a:schemeClr>
              </a:solidFill>
            </a:endParaRPr>
          </a:p>
          <a:p>
            <a:pPr marL="171450" indent="-228600">
              <a:lnSpc>
                <a:spcPct val="90000"/>
              </a:lnSpc>
              <a:spcAft>
                <a:spcPts val="800"/>
              </a:spcAft>
              <a:buFont typeface="Arial" panose="020B0604020202020204" pitchFamily="34" charset="0"/>
              <a:buChar char="•"/>
            </a:pPr>
            <a:endParaRPr lang="en-US" sz="1600" dirty="0">
              <a:solidFill>
                <a:schemeClr val="tx1">
                  <a:alpha val="80000"/>
                </a:schemeClr>
              </a:solidFill>
              <a:effectLst/>
            </a:endParaRPr>
          </a:p>
          <a:p>
            <a:pPr marL="171450" indent="-228600">
              <a:lnSpc>
                <a:spcPct val="90000"/>
              </a:lnSpc>
              <a:spcAft>
                <a:spcPts val="800"/>
              </a:spcAft>
              <a:buFont typeface="Arial" panose="020B0604020202020204" pitchFamily="34" charset="0"/>
              <a:buChar char="•"/>
            </a:pPr>
            <a:endParaRPr lang="en-US" sz="1600" dirty="0">
              <a:solidFill>
                <a:schemeClr val="tx1">
                  <a:alpha val="80000"/>
                </a:schemeClr>
              </a:solidFill>
              <a:effectLst/>
            </a:endParaRPr>
          </a:p>
        </p:txBody>
      </p:sp>
      <p:pic>
        <p:nvPicPr>
          <p:cNvPr id="7" name="Picture 6"/>
          <p:cNvPicPr>
            <a:picLocks noChangeAspect="1"/>
          </p:cNvPicPr>
          <p:nvPr/>
        </p:nvPicPr>
        <p:blipFill>
          <a:blip r:embed="rId4"/>
          <a:stretch>
            <a:fillRect/>
          </a:stretch>
        </p:blipFill>
        <p:spPr>
          <a:xfrm>
            <a:off x="0" y="5857736"/>
            <a:ext cx="1279687" cy="920750"/>
          </a:xfrm>
          <a:prstGeom prst="rect">
            <a:avLst/>
          </a:prstGeom>
        </p:spPr>
      </p:pic>
    </p:spTree>
    <p:extLst>
      <p:ext uri="{BB962C8B-B14F-4D97-AF65-F5344CB8AC3E}">
        <p14:creationId xmlns:p14="http://schemas.microsoft.com/office/powerpoint/2010/main" val="2387154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6" ma:contentTypeDescription="Create a new document." ma:contentTypeScope="" ma:versionID="fad2a10b9dbcbb286c4f4cffd4f25b67">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b083e2ced4037b5572a871ebf50f2075"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CB949F6D-9E28-42ED-9CA6-A93C1A1CF7D1}"/>
</file>

<file path=customXml/itemProps2.xml><?xml version="1.0" encoding="utf-8"?>
<ds:datastoreItem xmlns:ds="http://schemas.openxmlformats.org/officeDocument/2006/customXml" ds:itemID="{6D1C8911-DF8A-44F9-84A0-2412B73528E4}"/>
</file>

<file path=customXml/itemProps3.xml><?xml version="1.0" encoding="utf-8"?>
<ds:datastoreItem xmlns:ds="http://schemas.openxmlformats.org/officeDocument/2006/customXml" ds:itemID="{97BD75B8-289D-4D71-B8EA-3E77A7138CE4}"/>
</file>

<file path=docProps/app.xml><?xml version="1.0" encoding="utf-8"?>
<Properties xmlns="http://schemas.openxmlformats.org/officeDocument/2006/extended-properties" xmlns:vt="http://schemas.openxmlformats.org/officeDocument/2006/docPropsVTypes">
  <TotalTime>590</TotalTime>
  <Words>782</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Calibri Light</vt:lpstr>
      <vt:lpstr>Office Theme</vt:lpstr>
      <vt:lpstr>Trinidad and Tobago: National Response to Sargassum</vt:lpstr>
      <vt:lpstr>PowerPoint Presentation</vt:lpstr>
      <vt:lpstr>National Response to Sargassum Influx </vt:lpstr>
      <vt:lpstr>National Response to Sargassum Influx </vt:lpstr>
      <vt:lpstr>National Response to Sargassum Influx </vt:lpstr>
      <vt:lpstr>PowerPoint Presentation</vt:lpstr>
      <vt:lpstr>National Sargassum Task Force </vt:lpstr>
      <vt:lpstr>Deliverables</vt:lpstr>
      <vt:lpstr>Sargassum Monitoring and Detection Programme with Remote Sensing </vt:lpstr>
      <vt:lpstr>Potential for Ground Truthing and Quantification of Sargassum Utilizing UAS Technology</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Sargassum</dc:title>
  <dc:creator>Dr Rahanna Juman</dc:creator>
  <cp:lastModifiedBy>Dr Rahanna Juman</cp:lastModifiedBy>
  <cp:revision>37</cp:revision>
  <dcterms:created xsi:type="dcterms:W3CDTF">2024-10-10T15:30:56Z</dcterms:created>
  <dcterms:modified xsi:type="dcterms:W3CDTF">2025-03-14T08:14:40Z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